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4" r:id="rId14"/>
    <p:sldId id="272" r:id="rId15"/>
    <p:sldId id="273" r:id="rId16"/>
    <p:sldId id="268" r:id="rId17"/>
    <p:sldId id="269" r:id="rId18"/>
    <p:sldId id="270" r:id="rId19"/>
    <p:sldId id="275" r:id="rId20"/>
    <p:sldId id="276" r:id="rId21"/>
    <p:sldId id="277" r:id="rId22"/>
    <p:sldId id="278" r:id="rId23"/>
    <p:sldId id="279" r:id="rId24"/>
    <p:sldId id="280" r:id="rId25"/>
    <p:sldId id="287" r:id="rId26"/>
    <p:sldId id="286" r:id="rId27"/>
    <p:sldId id="285" r:id="rId28"/>
    <p:sldId id="284" r:id="rId29"/>
    <p:sldId id="283" r:id="rId30"/>
    <p:sldId id="281" r:id="rId31"/>
    <p:sldId id="282" r:id="rId32"/>
    <p:sldId id="289" r:id="rId33"/>
    <p:sldId id="291" r:id="rId34"/>
    <p:sldId id="290" r:id="rId35"/>
    <p:sldId id="288" r:id="rId36"/>
    <p:sldId id="294" r:id="rId37"/>
    <p:sldId id="293" r:id="rId38"/>
    <p:sldId id="292" r:id="rId39"/>
    <p:sldId id="296" r:id="rId40"/>
    <p:sldId id="297" r:id="rId41"/>
    <p:sldId id="295" r:id="rId42"/>
    <p:sldId id="300" r:id="rId43"/>
    <p:sldId id="301" r:id="rId44"/>
    <p:sldId id="299" r:id="rId45"/>
    <p:sldId id="298" r:id="rId46"/>
    <p:sldId id="302" r:id="rId47"/>
    <p:sldId id="30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4660"/>
  </p:normalViewPr>
  <p:slideViewPr>
    <p:cSldViewPr snapToGrid="0">
      <p:cViewPr varScale="1">
        <p:scale>
          <a:sx n="70" d="100"/>
          <a:sy n="70" d="100"/>
        </p:scale>
        <p:origin x="53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EA4826-737B-4EBB-B673-8015B33DD905}" type="datetimeFigureOut">
              <a:rPr lang="en-GB" smtClean="0"/>
              <a:t>13/01/2017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47A314-9085-41F2-9295-510A29E45276}" type="slidenum">
              <a:rPr lang="en-GB" smtClean="0"/>
              <a:t>‹#›</a:t>
            </a:fld>
            <a:endParaRPr lang="en-GB"/>
          </a:p>
        </p:txBody>
      </p:sp>
    </p:spTree>
    <p:extLst>
      <p:ext uri="{BB962C8B-B14F-4D97-AF65-F5344CB8AC3E}">
        <p14:creationId xmlns:p14="http://schemas.microsoft.com/office/powerpoint/2010/main" val="2858821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smtClean="0"/>
              <a:t>Arithmetic right-shift best for signed two</a:t>
            </a:r>
            <a:r>
              <a:rPr lang="ja-JP" altLang="en-GB" dirty="0" smtClean="0"/>
              <a:t>’</a:t>
            </a:r>
            <a:r>
              <a:rPr lang="en-GB" altLang="ja-JP" dirty="0" smtClean="0"/>
              <a:t>s complement since this retains the MSB (i.e. sign) value</a:t>
            </a:r>
            <a:endParaRPr lang="en-GB" altLang="en-US" dirty="0" smtClean="0"/>
          </a:p>
        </p:txBody>
      </p:sp>
      <p:sp>
        <p:nvSpPr>
          <p:cNvPr id="4" name="Slide Number Placeholder 3"/>
          <p:cNvSpPr>
            <a:spLocks noGrp="1"/>
          </p:cNvSpPr>
          <p:nvPr>
            <p:ph type="sldNum" sz="quarter" idx="10"/>
          </p:nvPr>
        </p:nvSpPr>
        <p:spPr/>
        <p:txBody>
          <a:bodyPr/>
          <a:lstStyle/>
          <a:p>
            <a:fld id="{9C47A314-9085-41F2-9295-510A29E45276}" type="slidenum">
              <a:rPr lang="en-GB" smtClean="0"/>
              <a:t>12</a:t>
            </a:fld>
            <a:endParaRPr lang="en-GB"/>
          </a:p>
        </p:txBody>
      </p:sp>
    </p:spTree>
    <p:extLst>
      <p:ext uri="{BB962C8B-B14F-4D97-AF65-F5344CB8AC3E}">
        <p14:creationId xmlns:p14="http://schemas.microsoft.com/office/powerpoint/2010/main" val="4175936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smtClean="0"/>
              <a:t>Logical shifts, which always copy in a 0, are ideal for unsigned binary numbers.</a:t>
            </a:r>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13</a:t>
            </a:fld>
            <a:endParaRPr lang="en-GB"/>
          </a:p>
        </p:txBody>
      </p:sp>
    </p:spTree>
    <p:extLst>
      <p:ext uri="{BB962C8B-B14F-4D97-AF65-F5344CB8AC3E}">
        <p14:creationId xmlns:p14="http://schemas.microsoft.com/office/powerpoint/2010/main" val="4273035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b="1" dirty="0" smtClean="0">
                <a:ea typeface="Verdana" pitchFamily="34" charset="0"/>
                <a:cs typeface="Verdana" pitchFamily="34" charset="0"/>
              </a:rPr>
              <a:t>Key points: </a:t>
            </a:r>
          </a:p>
          <a:p>
            <a:pPr marL="171450" indent="-171450">
              <a:buFont typeface="Arial"/>
              <a:buChar char="•"/>
              <a:defRPr/>
            </a:pPr>
            <a:r>
              <a:rPr lang="en-US" dirty="0" smtClean="0">
                <a:ea typeface="Verdana" pitchFamily="34" charset="0"/>
                <a:cs typeface="Verdana" pitchFamily="34" charset="0"/>
              </a:rPr>
              <a:t>Huge range of portable and mobile devices have ARM processors.</a:t>
            </a:r>
          </a:p>
          <a:p>
            <a:pPr marL="171450" indent="-171450">
              <a:buFont typeface="Arial"/>
              <a:buChar char="•"/>
              <a:defRPr/>
            </a:pPr>
            <a:r>
              <a:rPr lang="en-US" dirty="0" smtClean="0">
                <a:ea typeface="Verdana" pitchFamily="34" charset="0"/>
                <a:cs typeface="Verdana" pitchFamily="34" charset="0"/>
              </a:rPr>
              <a:t>ARM processors also used for embedded applications in cars, homes, hospitals, etc.</a:t>
            </a:r>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34</a:t>
            </a:fld>
            <a:endParaRPr lang="en-GB"/>
          </a:p>
        </p:txBody>
      </p:sp>
    </p:spTree>
    <p:extLst>
      <p:ext uri="{BB962C8B-B14F-4D97-AF65-F5344CB8AC3E}">
        <p14:creationId xmlns:p14="http://schemas.microsoft.com/office/powerpoint/2010/main" val="3865237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b="1" dirty="0" smtClean="0">
                <a:ea typeface="Verdana" pitchFamily="34" charset="0"/>
                <a:cs typeface="Verdana" pitchFamily="34" charset="0"/>
              </a:rPr>
              <a:t>Key points: </a:t>
            </a:r>
          </a:p>
          <a:p>
            <a:pPr marL="171450" indent="-171450">
              <a:buFont typeface="Arial"/>
              <a:buChar char="•"/>
              <a:defRPr/>
            </a:pPr>
            <a:r>
              <a:rPr lang="en-US" dirty="0" smtClean="0">
                <a:ea typeface="Verdana" pitchFamily="34" charset="0"/>
                <a:cs typeface="Verdana" pitchFamily="34" charset="0"/>
              </a:rPr>
              <a:t>Huge range of portable and mobile devices have ARM processors.</a:t>
            </a:r>
          </a:p>
          <a:p>
            <a:pPr marL="171450" indent="-171450">
              <a:buFont typeface="Arial"/>
              <a:buChar char="•"/>
              <a:defRPr/>
            </a:pPr>
            <a:r>
              <a:rPr lang="en-US" dirty="0" smtClean="0">
                <a:ea typeface="Verdana" pitchFamily="34" charset="0"/>
                <a:cs typeface="Verdana" pitchFamily="34" charset="0"/>
              </a:rPr>
              <a:t>ARM processors also used for embedded applications in cars, homes, hospitals, etc.</a:t>
            </a:r>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36</a:t>
            </a:fld>
            <a:endParaRPr lang="en-GB"/>
          </a:p>
        </p:txBody>
      </p:sp>
    </p:spTree>
    <p:extLst>
      <p:ext uri="{BB962C8B-B14F-4D97-AF65-F5344CB8AC3E}">
        <p14:creationId xmlns:p14="http://schemas.microsoft.com/office/powerpoint/2010/main" val="2771259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hangingPunct="1">
              <a:spcBef>
                <a:spcPct val="0"/>
              </a:spcBef>
            </a:pPr>
            <a:r>
              <a:rPr lang="en-US" altLang="en-US" b="1" dirty="0" smtClean="0"/>
              <a:t>For reference:</a:t>
            </a:r>
          </a:p>
          <a:p>
            <a:pPr defTabSz="457200">
              <a:buFontTx/>
              <a:buChar char="•"/>
            </a:pPr>
            <a:r>
              <a:rPr lang="en-US" altLang="en-US" dirty="0" smtClean="0"/>
              <a:t>This code was assembled with "</a:t>
            </a:r>
            <a:r>
              <a:rPr lang="en-US" altLang="en-US" dirty="0" err="1" smtClean="0"/>
              <a:t>armasm</a:t>
            </a:r>
            <a:r>
              <a:rPr lang="en-US" altLang="en-US" dirty="0" smtClean="0"/>
              <a:t> --debug --</a:t>
            </a:r>
            <a:r>
              <a:rPr lang="en-US" altLang="en-US" dirty="0" err="1" smtClean="0"/>
              <a:t>cpu</a:t>
            </a:r>
            <a:r>
              <a:rPr lang="en-US" altLang="en-US" dirty="0" smtClean="0"/>
              <a:t>=6”</a:t>
            </a:r>
          </a:p>
          <a:p>
            <a:pPr defTabSz="457200"/>
            <a:endParaRPr lang="en-US" altLang="en-US" dirty="0" smtClean="0"/>
          </a:p>
          <a:p>
            <a:pPr defTabSz="457200" eaLnBrk="1" hangingPunct="1">
              <a:spcBef>
                <a:spcPct val="0"/>
              </a:spcBef>
            </a:pPr>
            <a:r>
              <a:rPr lang="en-US" altLang="en-US" dirty="0" smtClean="0"/>
              <a:t>1110 0011 1010 0000 0000 0000 0000 0010	 MOV  r0,#2</a:t>
            </a:r>
          </a:p>
          <a:p>
            <a:pPr defTabSz="457200" eaLnBrk="1" hangingPunct="1">
              <a:spcBef>
                <a:spcPct val="0"/>
              </a:spcBef>
            </a:pPr>
            <a:r>
              <a:rPr lang="en-US" altLang="en-US" dirty="0" smtClean="0"/>
              <a:t>1110 0010 0100 0011 0001 0000 0000 1010	 SUB   r1,r3,#0xa</a:t>
            </a:r>
          </a:p>
          <a:p>
            <a:pPr defTabSz="457200" eaLnBrk="1" hangingPunct="1">
              <a:spcBef>
                <a:spcPct val="0"/>
              </a:spcBef>
            </a:pPr>
            <a:r>
              <a:rPr lang="en-US" altLang="en-US" dirty="0" smtClean="0"/>
              <a:t>1110 0000 1000 0000 0000 0000 0000 0001	 ADD   r0,r0,r1</a:t>
            </a:r>
          </a:p>
          <a:p>
            <a:pPr defTabSz="457200" eaLnBrk="1" hangingPunct="1">
              <a:spcBef>
                <a:spcPct val="0"/>
              </a:spcBef>
            </a:pPr>
            <a:r>
              <a:rPr lang="en-US" altLang="en-US" dirty="0" smtClean="0"/>
              <a:t>1110 0000 0000 0011 0000 0101 1001 0100	 MUL   r3,r4,r5</a:t>
            </a:r>
          </a:p>
          <a:p>
            <a:pPr defTabSz="457200"/>
            <a:endParaRPr lang="en-US" altLang="en-US" dirty="0" smtClean="0"/>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37</a:t>
            </a:fld>
            <a:endParaRPr lang="en-GB"/>
          </a:p>
        </p:txBody>
      </p:sp>
    </p:spTree>
    <p:extLst>
      <p:ext uri="{BB962C8B-B14F-4D97-AF65-F5344CB8AC3E}">
        <p14:creationId xmlns:p14="http://schemas.microsoft.com/office/powerpoint/2010/main" val="1451701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hangingPunct="1">
              <a:spcBef>
                <a:spcPct val="0"/>
              </a:spcBef>
            </a:pPr>
            <a:r>
              <a:rPr lang="en-US" altLang="en-US" b="1" dirty="0" smtClean="0"/>
              <a:t>For reference:</a:t>
            </a:r>
          </a:p>
          <a:p>
            <a:pPr defTabSz="457200">
              <a:buFontTx/>
              <a:buChar char="•"/>
            </a:pPr>
            <a:r>
              <a:rPr lang="en-US" altLang="en-US" dirty="0" smtClean="0"/>
              <a:t>This is one of several ways the assembler could have implemented the algorithm. Alternatives would be compare with 5 and use the Equal To or Less Than condition, or to count down towards zero.</a:t>
            </a:r>
          </a:p>
          <a:p>
            <a:pPr defTabSz="457200">
              <a:buFontTx/>
              <a:buChar char="•"/>
            </a:pPr>
            <a:r>
              <a:rPr lang="en-US" altLang="en-US" i="1" dirty="0" smtClean="0"/>
              <a:t>Pupils don’t need to know this, but counting down to zero would usually be the most efficient approach. By using the ‘SUBS’ instruction to decrement the loop counter, the processor would check for a zero result as part of the operation, removing the need for the CMP instruction and thus saving one instruction execution per iteration of the loop. A prime objective of assembly language programming is to improve the speed of execution by eliminating unnecessary instructions.</a:t>
            </a:r>
            <a:endParaRPr lang="en-US" altLang="en-US" i="1" dirty="0" smtClean="0">
              <a:sym typeface="Wingdings" panose="05000000000000000000" pitchFamily="2" charset="2"/>
            </a:endParaRPr>
          </a:p>
          <a:p>
            <a:pPr defTabSz="457200">
              <a:buFontTx/>
              <a:buChar char="•"/>
            </a:pPr>
            <a:r>
              <a:rPr lang="en-US" altLang="en-US" dirty="0" smtClean="0">
                <a:sym typeface="Wingdings" panose="05000000000000000000" pitchFamily="2" charset="2"/>
              </a:rPr>
              <a:t>The inputs to a subroutine get passed in registers R0 to R3, and the return value (if any) is stored in R0 at the end of the subroutine.</a:t>
            </a:r>
            <a:endParaRPr lang="en-US" altLang="en-US" dirty="0" smtClean="0"/>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41</a:t>
            </a:fld>
            <a:endParaRPr lang="en-GB"/>
          </a:p>
        </p:txBody>
      </p:sp>
    </p:spTree>
    <p:extLst>
      <p:ext uri="{BB962C8B-B14F-4D97-AF65-F5344CB8AC3E}">
        <p14:creationId xmlns:p14="http://schemas.microsoft.com/office/powerpoint/2010/main" val="895292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eaLnBrk="1" hangingPunct="1">
              <a:spcBef>
                <a:spcPct val="0"/>
              </a:spcBef>
            </a:pPr>
            <a:r>
              <a:rPr lang="en-US" altLang="en-US" b="1" dirty="0" smtClean="0"/>
              <a:t>Key points: </a:t>
            </a:r>
            <a:endParaRPr lang="en-US" altLang="en-US" dirty="0" smtClean="0"/>
          </a:p>
          <a:p>
            <a:pPr defTabSz="457200">
              <a:buFontTx/>
              <a:buChar char="•"/>
            </a:pPr>
            <a:r>
              <a:rPr lang="en-US" altLang="en-US" dirty="0" smtClean="0"/>
              <a:t>Majority of code produced to run a smartphone won’t be written in assembly language, but the ‘mission critical’ bits will be.</a:t>
            </a:r>
          </a:p>
          <a:p>
            <a:pPr defTabSz="457200">
              <a:buFontTx/>
              <a:buChar char="•"/>
            </a:pPr>
            <a:r>
              <a:rPr lang="en-US" altLang="en-US" dirty="0" smtClean="0"/>
              <a:t>A compiler can never produce as efficient code as a programmer writing in assembly language who really understands how the processor works.</a:t>
            </a:r>
          </a:p>
          <a:p>
            <a:endParaRPr lang="en-GB" dirty="0"/>
          </a:p>
        </p:txBody>
      </p:sp>
      <p:sp>
        <p:nvSpPr>
          <p:cNvPr id="4" name="Slide Number Placeholder 3"/>
          <p:cNvSpPr>
            <a:spLocks noGrp="1"/>
          </p:cNvSpPr>
          <p:nvPr>
            <p:ph type="sldNum" sz="quarter" idx="10"/>
          </p:nvPr>
        </p:nvSpPr>
        <p:spPr/>
        <p:txBody>
          <a:bodyPr/>
          <a:lstStyle/>
          <a:p>
            <a:fld id="{9C47A314-9085-41F2-9295-510A29E45276}" type="slidenum">
              <a:rPr lang="en-GB" smtClean="0"/>
              <a:t>42</a:t>
            </a:fld>
            <a:endParaRPr lang="en-GB"/>
          </a:p>
        </p:txBody>
      </p:sp>
    </p:spTree>
    <p:extLst>
      <p:ext uri="{BB962C8B-B14F-4D97-AF65-F5344CB8AC3E}">
        <p14:creationId xmlns:p14="http://schemas.microsoft.com/office/powerpoint/2010/main" val="773355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23AF60-3712-418A-94BF-CE2103637C07}" type="datetimeFigureOut">
              <a:rPr lang="en-GB" smtClean="0"/>
              <a:t>13/01/2017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3392663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23AF60-3712-418A-94BF-CE2103637C07}" type="datetimeFigureOut">
              <a:rPr lang="en-GB" smtClean="0"/>
              <a:t>13/01/2017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2190213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23AF60-3712-418A-94BF-CE2103637C07}" type="datetimeFigureOut">
              <a:rPr lang="en-GB" smtClean="0"/>
              <a:t>13/01/2017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1450812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23AF60-3712-418A-94BF-CE2103637C07}" type="datetimeFigureOut">
              <a:rPr lang="en-GB" smtClean="0"/>
              <a:t>13/01/2017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2492926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23AF60-3712-418A-94BF-CE2103637C07}" type="datetimeFigureOut">
              <a:rPr lang="en-GB" smtClean="0"/>
              <a:t>13/01/2017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2489225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23AF60-3712-418A-94BF-CE2103637C07}" type="datetimeFigureOut">
              <a:rPr lang="en-GB" smtClean="0"/>
              <a:t>13/01/2017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921594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23AF60-3712-418A-94BF-CE2103637C07}" type="datetimeFigureOut">
              <a:rPr lang="en-GB" smtClean="0"/>
              <a:t>13/01/2017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3448555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23AF60-3712-418A-94BF-CE2103637C07}" type="datetimeFigureOut">
              <a:rPr lang="en-GB" smtClean="0"/>
              <a:t>13/01/2017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1506963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23AF60-3712-418A-94BF-CE2103637C07}" type="datetimeFigureOut">
              <a:rPr lang="en-GB" smtClean="0"/>
              <a:t>13/01/2017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244176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23AF60-3712-418A-94BF-CE2103637C07}" type="datetimeFigureOut">
              <a:rPr lang="en-GB" smtClean="0"/>
              <a:t>13/01/2017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3133575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23AF60-3712-418A-94BF-CE2103637C07}" type="datetimeFigureOut">
              <a:rPr lang="en-GB" smtClean="0"/>
              <a:t>13/01/2017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681B1D3-33F3-46A7-AC43-A4B9B5A44CD5}" type="slidenum">
              <a:rPr lang="en-GB" smtClean="0"/>
              <a:t>‹#›</a:t>
            </a:fld>
            <a:endParaRPr lang="en-GB"/>
          </a:p>
        </p:txBody>
      </p:sp>
    </p:spTree>
    <p:extLst>
      <p:ext uri="{BB962C8B-B14F-4D97-AF65-F5344CB8AC3E}">
        <p14:creationId xmlns:p14="http://schemas.microsoft.com/office/powerpoint/2010/main" val="1229824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23AF60-3712-418A-94BF-CE2103637C07}" type="datetimeFigureOut">
              <a:rPr lang="en-GB" smtClean="0"/>
              <a:t>13/01/2017</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81B1D3-33F3-46A7-AC43-A4B9B5A44CD5}" type="slidenum">
              <a:rPr lang="en-GB" smtClean="0"/>
              <a:t>‹#›</a:t>
            </a:fld>
            <a:endParaRPr lang="en-GB"/>
          </a:p>
        </p:txBody>
      </p:sp>
    </p:spTree>
    <p:extLst>
      <p:ext uri="{BB962C8B-B14F-4D97-AF65-F5344CB8AC3E}">
        <p14:creationId xmlns:p14="http://schemas.microsoft.com/office/powerpoint/2010/main" val="1998282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www.pcworld.co.uk/gbuk/blackberry-playbook-1338-commercial.html" TargetMode="External"/><Relationship Id="rId13" Type="http://schemas.openxmlformats.org/officeDocument/2006/relationships/hyperlink" Target="http://images.bit-tech.net/content_images/2013/01/bit-tech-raspberry-pi-case-competition/raspberry-pi-model-b-512mb-1280x1024.jpg" TargetMode="External"/><Relationship Id="rId3" Type="http://schemas.openxmlformats.org/officeDocument/2006/relationships/hyperlink" Target="http://www.brighthand.com/shared/picture.asp?f=9785" TargetMode="External"/><Relationship Id="rId7" Type="http://schemas.openxmlformats.org/officeDocument/2006/relationships/hyperlink" Target="http://www.amazon.co.uk/Nintendo-Handheld-Console-DSi-White/dp/B001TH8HAS" TargetMode="External"/><Relationship Id="rId12" Type="http://schemas.openxmlformats.org/officeDocument/2006/relationships/hyperlink" Target="http://www.google.co.uk/glass/start/how-it-look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electronicworldtv.co.uk/32-sony-kdl32l4000-bravia-hd-ready-digital-freeview-lcd-tv-kdl32l4000" TargetMode="External"/><Relationship Id="rId11" Type="http://schemas.openxmlformats.org/officeDocument/2006/relationships/hyperlink" Target="http://www.lego.com/en-gb/mindstorms/products/starter-robots/ev3rstorm" TargetMode="External"/><Relationship Id="rId5" Type="http://schemas.openxmlformats.org/officeDocument/2006/relationships/hyperlink" Target="http://store.nike.com/gb/en_gb/pd/fuelband-se/pid-886061/pgid-886058" TargetMode="External"/><Relationship Id="rId15" Type="http://schemas.openxmlformats.org/officeDocument/2006/relationships/hyperlink" Target="https://nest.com/thermostat/inside-and-out/" TargetMode="External"/><Relationship Id="rId10" Type="http://schemas.openxmlformats.org/officeDocument/2006/relationships/hyperlink" Target="http://www.arm.com/images/armpp/Large_Images/ARM_Powered_Product-Artega_GT_Dual-Dashboard_Display.jpg" TargetMode="External"/><Relationship Id="rId4" Type="http://schemas.openxmlformats.org/officeDocument/2006/relationships/hyperlink" Target="http://www.samsung.com/uk/consumer/mobile-devices/smartphones/android/GT-I9000HKDXEU-gallery" TargetMode="External"/><Relationship Id="rId9" Type="http://schemas.openxmlformats.org/officeDocument/2006/relationships/hyperlink" Target="http://www.dcresource.com/reviews/kodak/ls743-review/camera-front-angled.jpg" TargetMode="External"/><Relationship Id="rId14" Type="http://schemas.openxmlformats.org/officeDocument/2006/relationships/hyperlink" Target="http://www.lg.com/uk/washing-machines/lg-F14A8TDA6"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dirty="0" smtClean="0"/>
              <a:t>Year 1, Term 1 Slides</a:t>
            </a:r>
            <a:endParaRPr lang="en-GB" dirty="0"/>
          </a:p>
        </p:txBody>
      </p:sp>
    </p:spTree>
    <p:extLst>
      <p:ext uri="{BB962C8B-B14F-4D97-AF65-F5344CB8AC3E}">
        <p14:creationId xmlns:p14="http://schemas.microsoft.com/office/powerpoint/2010/main" val="4141152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dirty="0" smtClean="0"/>
              <a:t>What do you need to know?</a:t>
            </a:r>
          </a:p>
        </p:txBody>
      </p:sp>
      <p:sp>
        <p:nvSpPr>
          <p:cNvPr id="5" name="Content Placeholder 2"/>
          <p:cNvSpPr>
            <a:spLocks noGrp="1"/>
          </p:cNvSpPr>
          <p:nvPr>
            <p:ph idx="1"/>
          </p:nvPr>
        </p:nvSpPr>
        <p:spPr/>
        <p:txBody>
          <a:bodyPr/>
          <a:lstStyle/>
          <a:p>
            <a:pPr marL="0" indent="0">
              <a:buNone/>
              <a:defRPr/>
            </a:pPr>
            <a:r>
              <a:rPr lang="en-GB" b="1" dirty="0" smtClean="0">
                <a:ea typeface="+mn-ea"/>
              </a:rPr>
              <a:t>Binary </a:t>
            </a:r>
            <a:r>
              <a:rPr lang="en-GB" b="1" dirty="0">
                <a:ea typeface="+mn-ea"/>
              </a:rPr>
              <a:t>a</a:t>
            </a:r>
            <a:r>
              <a:rPr lang="en-GB" b="1" dirty="0" smtClean="0">
                <a:ea typeface="+mn-ea"/>
              </a:rPr>
              <a:t>rithmetic:</a:t>
            </a:r>
          </a:p>
          <a:p>
            <a:pPr>
              <a:buFont typeface="Arial" panose="020B0604020202020204" pitchFamily="34" charset="0"/>
              <a:buChar char="•"/>
              <a:defRPr/>
            </a:pPr>
            <a:r>
              <a:rPr lang="en-GB" dirty="0" smtClean="0">
                <a:ea typeface="+mn-ea"/>
              </a:rPr>
              <a:t>addition</a:t>
            </a:r>
          </a:p>
          <a:p>
            <a:pPr>
              <a:buFont typeface="Arial" panose="020B0604020202020204" pitchFamily="34" charset="0"/>
              <a:buChar char="•"/>
              <a:defRPr/>
            </a:pPr>
            <a:r>
              <a:rPr lang="en-GB" dirty="0" smtClean="0">
                <a:ea typeface="+mn-ea"/>
              </a:rPr>
              <a:t>shifts: arithmetic</a:t>
            </a:r>
          </a:p>
          <a:p>
            <a:pPr>
              <a:buFont typeface="Arial" panose="020B0604020202020204" pitchFamily="34" charset="0"/>
              <a:buChar char="•"/>
              <a:defRPr/>
            </a:pPr>
            <a:r>
              <a:rPr lang="en-GB" dirty="0">
                <a:ea typeface="+mn-ea"/>
              </a:rPr>
              <a:t>s</a:t>
            </a:r>
            <a:r>
              <a:rPr lang="en-GB" dirty="0" smtClean="0">
                <a:ea typeface="+mn-ea"/>
              </a:rPr>
              <a:t>hifts: logical</a:t>
            </a:r>
          </a:p>
          <a:p>
            <a:pPr>
              <a:buFont typeface="Arial" panose="020B0604020202020204" pitchFamily="34" charset="0"/>
              <a:buChar char="•"/>
              <a:defRPr/>
            </a:pPr>
            <a:r>
              <a:rPr lang="en-GB" dirty="0" smtClean="0">
                <a:ea typeface="+mn-ea"/>
              </a:rPr>
              <a:t>overflow.</a:t>
            </a:r>
            <a:endParaRPr lang="en-GB" dirty="0">
              <a:ea typeface="+mn-ea"/>
            </a:endParaRPr>
          </a:p>
        </p:txBody>
      </p:sp>
    </p:spTree>
    <p:extLst>
      <p:ext uri="{BB962C8B-B14F-4D97-AF65-F5344CB8AC3E}">
        <p14:creationId xmlns:p14="http://schemas.microsoft.com/office/powerpoint/2010/main" val="3737931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Addition</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73153778"/>
              </p:ext>
            </p:extLst>
          </p:nvPr>
        </p:nvGraphicFramePr>
        <p:xfrm>
          <a:off x="838200" y="1690688"/>
          <a:ext cx="3086100" cy="971550"/>
        </p:xfrm>
        <a:graphic>
          <a:graphicData uri="http://schemas.openxmlformats.org/drawingml/2006/table">
            <a:tbl>
              <a:tblPr/>
              <a:tblGrid>
                <a:gridCol w="698500"/>
                <a:gridCol w="685800"/>
                <a:gridCol w="254000"/>
                <a:gridCol w="254000"/>
                <a:gridCol w="254000"/>
                <a:gridCol w="254000"/>
                <a:gridCol w="685800"/>
              </a:tblGrid>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1</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4</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0</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5</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1</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369845568"/>
              </p:ext>
            </p:extLst>
          </p:nvPr>
        </p:nvGraphicFramePr>
        <p:xfrm>
          <a:off x="838200" y="3016251"/>
          <a:ext cx="3086100" cy="1295400"/>
        </p:xfrm>
        <a:graphic>
          <a:graphicData uri="http://schemas.openxmlformats.org/drawingml/2006/table">
            <a:tbl>
              <a:tblPr/>
              <a:tblGrid>
                <a:gridCol w="698500"/>
                <a:gridCol w="685800"/>
                <a:gridCol w="254000"/>
                <a:gridCol w="254000"/>
                <a:gridCol w="254000"/>
                <a:gridCol w="254000"/>
                <a:gridCol w="685800"/>
              </a:tblGrid>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1</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2</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1</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90297767"/>
              </p:ext>
            </p:extLst>
          </p:nvPr>
        </p:nvGraphicFramePr>
        <p:xfrm>
          <a:off x="838200" y="4850505"/>
          <a:ext cx="3086100" cy="1295400"/>
        </p:xfrm>
        <a:graphic>
          <a:graphicData uri="http://schemas.openxmlformats.org/drawingml/2006/table">
            <a:tbl>
              <a:tblPr/>
              <a:tblGrid>
                <a:gridCol w="698500"/>
                <a:gridCol w="685800"/>
                <a:gridCol w="254000"/>
                <a:gridCol w="254000"/>
                <a:gridCol w="254000"/>
                <a:gridCol w="254000"/>
                <a:gridCol w="685800"/>
              </a:tblGrid>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3</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7</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238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1</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1</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5" marR="9525"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r>
            </a:tbl>
          </a:graphicData>
        </a:graphic>
      </p:graphicFrame>
      <p:sp>
        <p:nvSpPr>
          <p:cNvPr id="7" name="Rectangle 442"/>
          <p:cNvSpPr>
            <a:spLocks noChangeArrowheads="1"/>
          </p:cNvSpPr>
          <p:nvPr/>
        </p:nvSpPr>
        <p:spPr bwMode="auto">
          <a:xfrm>
            <a:off x="5274569" y="2913353"/>
            <a:ext cx="4202113"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buSzPct val="80000"/>
              <a:buFont typeface="Verdana" panose="020B0604030504040204" pitchFamily="34" charset="0"/>
              <a:buNone/>
            </a:pPr>
            <a:r>
              <a:rPr lang="en-GB" altLang="en-US" sz="2000" dirty="0">
                <a:solidFill>
                  <a:schemeClr val="tx2"/>
                </a:solidFill>
              </a:rPr>
              <a:t>1 + 1 = 2; so write a 0 down and carry 1 over into the next column on the left</a:t>
            </a:r>
            <a:endParaRPr lang="en-US" altLang="en-US" sz="2000" dirty="0">
              <a:solidFill>
                <a:schemeClr val="tx2"/>
              </a:solidFill>
            </a:endParaRPr>
          </a:p>
        </p:txBody>
      </p:sp>
      <p:sp>
        <p:nvSpPr>
          <p:cNvPr id="8" name="Rectangle 506"/>
          <p:cNvSpPr>
            <a:spLocks noChangeArrowheads="1"/>
          </p:cNvSpPr>
          <p:nvPr/>
        </p:nvSpPr>
        <p:spPr bwMode="auto">
          <a:xfrm>
            <a:off x="5366310" y="4850505"/>
            <a:ext cx="4202112"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buSzPct val="80000"/>
              <a:buFont typeface="Verdana" panose="020B0604030504040204" pitchFamily="34" charset="0"/>
              <a:buNone/>
            </a:pPr>
            <a:r>
              <a:rPr lang="en-GB" altLang="en-US" sz="2000" dirty="0">
                <a:solidFill>
                  <a:schemeClr val="tx2"/>
                </a:solidFill>
              </a:rPr>
              <a:t>In column 2, 1 + 1 + 1 = 1 lot of 4 plus ; so write a 1 down and carry 1 over into the next column on the left</a:t>
            </a:r>
            <a:endParaRPr lang="en-US" altLang="en-US" sz="2000" dirty="0">
              <a:solidFill>
                <a:schemeClr val="tx2"/>
              </a:solidFill>
            </a:endParaRPr>
          </a:p>
        </p:txBody>
      </p:sp>
    </p:spTree>
    <p:extLst>
      <p:ext uri="{BB962C8B-B14F-4D97-AF65-F5344CB8AC3E}">
        <p14:creationId xmlns:p14="http://schemas.microsoft.com/office/powerpoint/2010/main" val="885073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500" y="429520"/>
            <a:ext cx="10515600" cy="1325563"/>
          </a:xfrm>
        </p:spPr>
        <p:txBody>
          <a:bodyPr>
            <a:noAutofit/>
          </a:bodyPr>
          <a:lstStyle/>
          <a:p>
            <a:r>
              <a:rPr lang="en-GB" altLang="en-US" sz="3600" dirty="0" smtClean="0"/>
              <a:t>Shifts: arithmetic</a:t>
            </a:r>
            <a:br>
              <a:rPr lang="en-GB" altLang="en-US" sz="3600" dirty="0" smtClean="0"/>
            </a:br>
            <a:r>
              <a:rPr lang="en-GB" altLang="en-US" sz="3600" dirty="0" smtClean="0"/>
              <a:t/>
            </a:r>
            <a:br>
              <a:rPr lang="en-GB" altLang="en-US" sz="3600" dirty="0" smtClean="0"/>
            </a:br>
            <a:r>
              <a:rPr lang="en-GB" altLang="en-US" sz="3600" dirty="0" smtClean="0">
                <a:solidFill>
                  <a:schemeClr val="tx1"/>
                </a:solidFill>
              </a:rPr>
              <a:t>Shifts are also known as </a:t>
            </a:r>
            <a:r>
              <a:rPr lang="ja-JP" altLang="en-GB" sz="3600" dirty="0" smtClean="0">
                <a:solidFill>
                  <a:schemeClr val="tx1"/>
                </a:solidFill>
              </a:rPr>
              <a:t>‘</a:t>
            </a:r>
            <a:r>
              <a:rPr lang="en-GB" altLang="ja-JP" sz="3600" dirty="0" smtClean="0">
                <a:solidFill>
                  <a:schemeClr val="tx1"/>
                </a:solidFill>
              </a:rPr>
              <a:t>bitwise operations</a:t>
            </a:r>
            <a:r>
              <a:rPr lang="ja-JP" altLang="en-GB" sz="3600" dirty="0" smtClean="0">
                <a:solidFill>
                  <a:schemeClr val="tx1"/>
                </a:solidFill>
              </a:rPr>
              <a:t>’</a:t>
            </a:r>
            <a:endParaRPr lang="en-GB" sz="3600" dirty="0"/>
          </a:p>
        </p:txBody>
      </p:sp>
      <p:graphicFrame>
        <p:nvGraphicFramePr>
          <p:cNvPr id="4" name="Table 3"/>
          <p:cNvGraphicFramePr>
            <a:graphicFrameLocks noGrp="1"/>
          </p:cNvGraphicFramePr>
          <p:nvPr/>
        </p:nvGraphicFramePr>
        <p:xfrm>
          <a:off x="698500" y="2071688"/>
          <a:ext cx="5291138" cy="1068388"/>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87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Left-shift</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083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87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1</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46)</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1261696"/>
              </p:ext>
            </p:extLst>
          </p:nvPr>
        </p:nvGraphicFramePr>
        <p:xfrm>
          <a:off x="698500" y="3897805"/>
          <a:ext cx="5291138" cy="1166811"/>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82587">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Right-shift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921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   </a:t>
                      </a: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921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11)</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sp>
        <p:nvSpPr>
          <p:cNvPr id="6" name="TextBox 32"/>
          <p:cNvSpPr txBox="1">
            <a:spLocks noChangeArrowheads="1"/>
          </p:cNvSpPr>
          <p:nvPr/>
        </p:nvSpPr>
        <p:spPr bwMode="auto">
          <a:xfrm>
            <a:off x="6400800" y="2058988"/>
            <a:ext cx="24114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multiplying by 2.</a:t>
            </a:r>
          </a:p>
          <a:p>
            <a:endParaRPr lang="en-GB" altLang="en-US" sz="1600" dirty="0">
              <a:solidFill>
                <a:srgbClr val="A72B5A"/>
              </a:solidFill>
            </a:endParaRPr>
          </a:p>
          <a:p>
            <a:r>
              <a:rPr lang="en-GB" altLang="en-US" sz="1600" dirty="0">
                <a:solidFill>
                  <a:srgbClr val="A72B5A"/>
                </a:solidFill>
              </a:rPr>
              <a:t>A new 0 is shifted in.</a:t>
            </a:r>
          </a:p>
        </p:txBody>
      </p:sp>
      <p:sp>
        <p:nvSpPr>
          <p:cNvPr id="7" name="TextBox 33"/>
          <p:cNvSpPr txBox="1">
            <a:spLocks noChangeArrowheads="1"/>
          </p:cNvSpPr>
          <p:nvPr/>
        </p:nvSpPr>
        <p:spPr bwMode="auto">
          <a:xfrm>
            <a:off x="6388099" y="3841796"/>
            <a:ext cx="2436813"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dividing by 2.</a:t>
            </a:r>
          </a:p>
          <a:p>
            <a:endParaRPr lang="en-GB" altLang="en-US" sz="1600" dirty="0">
              <a:solidFill>
                <a:srgbClr val="A72B5A"/>
              </a:solidFill>
            </a:endParaRPr>
          </a:p>
          <a:p>
            <a:r>
              <a:rPr lang="en-GB" altLang="en-US" sz="1600" dirty="0">
                <a:solidFill>
                  <a:srgbClr val="A72B5A"/>
                </a:solidFill>
              </a:rPr>
              <a:t>The most significant bit (MSB) value is </a:t>
            </a:r>
            <a:r>
              <a:rPr lang="en-GB" altLang="en-US" sz="1600" b="1" u="sng" dirty="0">
                <a:solidFill>
                  <a:srgbClr val="A72B5A"/>
                </a:solidFill>
              </a:rPr>
              <a:t>always</a:t>
            </a:r>
            <a:r>
              <a:rPr lang="en-GB" altLang="en-US" sz="1600" dirty="0">
                <a:solidFill>
                  <a:srgbClr val="A72B5A"/>
                </a:solidFill>
              </a:rPr>
              <a:t> maintained; in this example a 0 is inserted.</a:t>
            </a:r>
          </a:p>
        </p:txBody>
      </p:sp>
    </p:spTree>
    <p:extLst>
      <p:ext uri="{BB962C8B-B14F-4D97-AF65-F5344CB8AC3E}">
        <p14:creationId xmlns:p14="http://schemas.microsoft.com/office/powerpoint/2010/main" val="2021270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98500" y="329406"/>
            <a:ext cx="10515600" cy="1325563"/>
          </a:xfrm>
        </p:spPr>
        <p:txBody>
          <a:bodyPr>
            <a:noAutofit/>
          </a:bodyPr>
          <a:lstStyle/>
          <a:p>
            <a:r>
              <a:rPr lang="en-GB" altLang="en-US" sz="3200" dirty="0" smtClean="0"/>
              <a:t>Shifts: logical</a:t>
            </a:r>
            <a:br>
              <a:rPr lang="en-GB" altLang="en-US" sz="3200" dirty="0" smtClean="0"/>
            </a:br>
            <a:r>
              <a:rPr lang="en-GB" altLang="en-US" sz="3200" dirty="0" smtClean="0"/>
              <a:t/>
            </a:r>
            <a:br>
              <a:rPr lang="en-GB" altLang="en-US" sz="3200" dirty="0" smtClean="0"/>
            </a:br>
            <a:r>
              <a:rPr lang="en-GB" altLang="en-US" sz="3200" dirty="0" smtClean="0">
                <a:solidFill>
                  <a:srgbClr val="000000"/>
                </a:solidFill>
              </a:rPr>
              <a:t>Shifts are also known as </a:t>
            </a:r>
            <a:r>
              <a:rPr lang="ja-JP" altLang="en-GB" sz="3200" dirty="0" smtClean="0">
                <a:solidFill>
                  <a:srgbClr val="000000"/>
                </a:solidFill>
              </a:rPr>
              <a:t>‘</a:t>
            </a:r>
            <a:r>
              <a:rPr lang="en-GB" altLang="ja-JP" sz="3200" dirty="0" smtClean="0">
                <a:solidFill>
                  <a:srgbClr val="000000"/>
                </a:solidFill>
              </a:rPr>
              <a:t>bitwise operations</a:t>
            </a:r>
            <a:r>
              <a:rPr lang="ja-JP" altLang="en-GB" sz="3200" dirty="0" smtClean="0">
                <a:solidFill>
                  <a:srgbClr val="000000"/>
                </a:solidFill>
              </a:rPr>
              <a:t>’</a:t>
            </a:r>
            <a:endParaRPr lang="en-GB" sz="3200" dirty="0"/>
          </a:p>
        </p:txBody>
      </p:sp>
      <p:graphicFrame>
        <p:nvGraphicFramePr>
          <p:cNvPr id="5" name="Table 4"/>
          <p:cNvGraphicFramePr>
            <a:graphicFrameLocks noGrp="1"/>
          </p:cNvGraphicFramePr>
          <p:nvPr/>
        </p:nvGraphicFramePr>
        <p:xfrm>
          <a:off x="698500" y="2071688"/>
          <a:ext cx="5291138" cy="1062036"/>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Left-shift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46)</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graphicFrame>
        <p:nvGraphicFramePr>
          <p:cNvPr id="6" name="Table 5"/>
          <p:cNvGraphicFramePr>
            <a:graphicFrameLocks noGrp="1"/>
          </p:cNvGraphicFramePr>
          <p:nvPr/>
        </p:nvGraphicFramePr>
        <p:xfrm>
          <a:off x="698500" y="4033838"/>
          <a:ext cx="5291138" cy="1062036"/>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Right-shift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11)</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sp>
        <p:nvSpPr>
          <p:cNvPr id="7" name="TextBox 9"/>
          <p:cNvSpPr txBox="1">
            <a:spLocks noChangeArrowheads="1"/>
          </p:cNvSpPr>
          <p:nvPr/>
        </p:nvSpPr>
        <p:spPr bwMode="auto">
          <a:xfrm>
            <a:off x="6400800" y="2058988"/>
            <a:ext cx="241141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multiplying by 2.</a:t>
            </a:r>
          </a:p>
          <a:p>
            <a:endParaRPr lang="en-GB" altLang="en-US" sz="1600" dirty="0">
              <a:solidFill>
                <a:srgbClr val="A72B5A"/>
              </a:solidFill>
            </a:endParaRPr>
          </a:p>
          <a:p>
            <a:r>
              <a:rPr lang="en-GB" altLang="en-US" sz="1600" dirty="0">
                <a:solidFill>
                  <a:srgbClr val="A72B5A"/>
                </a:solidFill>
              </a:rPr>
              <a:t>A new 0 is shifted in.</a:t>
            </a:r>
          </a:p>
        </p:txBody>
      </p:sp>
      <p:sp>
        <p:nvSpPr>
          <p:cNvPr id="8" name="TextBox 10"/>
          <p:cNvSpPr txBox="1">
            <a:spLocks noChangeArrowheads="1"/>
          </p:cNvSpPr>
          <p:nvPr/>
        </p:nvSpPr>
        <p:spPr bwMode="auto">
          <a:xfrm>
            <a:off x="6388100" y="3943350"/>
            <a:ext cx="24368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dividing by 2.</a:t>
            </a:r>
          </a:p>
          <a:p>
            <a:endParaRPr lang="en-GB" altLang="en-US" sz="1600" dirty="0">
              <a:solidFill>
                <a:srgbClr val="A72B5A"/>
              </a:solidFill>
            </a:endParaRPr>
          </a:p>
          <a:p>
            <a:r>
              <a:rPr lang="en-GB" altLang="en-US" sz="1600" dirty="0">
                <a:solidFill>
                  <a:srgbClr val="A72B5A"/>
                </a:solidFill>
              </a:rPr>
              <a:t>In a logical shift a 0 is </a:t>
            </a:r>
            <a:r>
              <a:rPr lang="en-GB" altLang="en-US" sz="1600" b="1" u="sng" dirty="0">
                <a:solidFill>
                  <a:srgbClr val="A72B5A"/>
                </a:solidFill>
              </a:rPr>
              <a:t>always</a:t>
            </a:r>
            <a:r>
              <a:rPr lang="en-GB" altLang="en-US" sz="1600" dirty="0">
                <a:solidFill>
                  <a:srgbClr val="A72B5A"/>
                </a:solidFill>
              </a:rPr>
              <a:t> inserted.</a:t>
            </a:r>
          </a:p>
        </p:txBody>
      </p:sp>
      <p:sp>
        <p:nvSpPr>
          <p:cNvPr id="9" name="TextBox 5"/>
          <p:cNvSpPr txBox="1">
            <a:spLocks noChangeArrowheads="1"/>
          </p:cNvSpPr>
          <p:nvPr/>
        </p:nvSpPr>
        <p:spPr bwMode="auto">
          <a:xfrm>
            <a:off x="698500" y="5759450"/>
            <a:ext cx="66167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i="1" dirty="0"/>
              <a:t>So arithmetic and logical shifts appear to have the same effect, however there is a different result with negative numbers (see later).</a:t>
            </a:r>
          </a:p>
        </p:txBody>
      </p:sp>
    </p:spTree>
    <p:extLst>
      <p:ext uri="{BB962C8B-B14F-4D97-AF65-F5344CB8AC3E}">
        <p14:creationId xmlns:p14="http://schemas.microsoft.com/office/powerpoint/2010/main" val="3483019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r>
              <a:rPr lang="en-GB" altLang="en-US" dirty="0" smtClean="0"/>
              <a:t>Overflow</a:t>
            </a:r>
            <a:endParaRPr lang="en-US" altLang="en-US" b="0" dirty="0" smtClean="0">
              <a:solidFill>
                <a:schemeClr val="tx1"/>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1789410951"/>
              </p:ext>
            </p:extLst>
          </p:nvPr>
        </p:nvGraphicFramePr>
        <p:xfrm>
          <a:off x="1001243" y="1584236"/>
          <a:ext cx="3525838" cy="1682752"/>
        </p:xfrm>
        <a:graphic>
          <a:graphicData uri="http://schemas.openxmlformats.org/drawingml/2006/table">
            <a:tbl>
              <a:tblPr/>
              <a:tblGrid>
                <a:gridCol w="798513"/>
                <a:gridCol w="782637"/>
                <a:gridCol w="290513"/>
                <a:gridCol w="290512"/>
                <a:gridCol w="290513"/>
                <a:gridCol w="288925"/>
                <a:gridCol w="784225"/>
              </a:tblGrid>
              <a:tr h="4206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5</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4206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15</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1</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4206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20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1100" b="0" i="0" u="none" strike="noStrike" cap="none" normalizeH="0" baseline="0">
                          <a:ln>
                            <a:noFill/>
                          </a:ln>
                          <a:solidFill>
                            <a:srgbClr val="A72B5A"/>
                          </a:solidFill>
                          <a:effectLst/>
                          <a:latin typeface="Verdana" charset="0"/>
                          <a:ea typeface="MS PGothic" charset="-128"/>
                        </a:rPr>
                        <a:t>1</a:t>
                      </a:r>
                      <a:endParaRPr kumimoji="0" lang="en-GB" altLang="x-none" sz="11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4206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1</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1" marR="9521" marT="9525"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968404851"/>
              </p:ext>
            </p:extLst>
          </p:nvPr>
        </p:nvGraphicFramePr>
        <p:xfrm>
          <a:off x="1001243" y="3516716"/>
          <a:ext cx="3525838" cy="1276350"/>
        </p:xfrm>
        <a:graphic>
          <a:graphicData uri="http://schemas.openxmlformats.org/drawingml/2006/table">
            <a:tbl>
              <a:tblPr/>
              <a:tblGrid>
                <a:gridCol w="798513"/>
                <a:gridCol w="782637"/>
                <a:gridCol w="290513"/>
                <a:gridCol w="290512"/>
                <a:gridCol w="290513"/>
                <a:gridCol w="288925"/>
                <a:gridCol w="784225"/>
              </a:tblGrid>
              <a:tr h="4254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5</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92D050"/>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4254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4</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1</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0</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425450">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000000"/>
                          </a:solidFill>
                          <a:effectLst/>
                          <a:latin typeface="Verdana" charset="0"/>
                          <a:ea typeface="MS PGothic" charset="-128"/>
                        </a:rPr>
                        <a:t>9</a:t>
                      </a:r>
                      <a:endParaRPr kumimoji="0" lang="en-GB"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dirty="0">
                          <a:ln>
                            <a:noFill/>
                          </a:ln>
                          <a:solidFill>
                            <a:srgbClr val="000000"/>
                          </a:solidFill>
                          <a:effectLst/>
                          <a:latin typeface="Verdana" charset="0"/>
                          <a:ea typeface="MS PGothic" charset="-128"/>
                        </a:rPr>
                        <a:t>1</a:t>
                      </a:r>
                      <a:endParaRPr kumimoji="0" lang="en-GB" altLang="x-none" sz="2000" b="0" i="0" u="none" strike="noStrike" cap="none" normalizeH="0" baseline="0" dirty="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0</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x-none" sz="2000" b="0" i="0" u="none" strike="noStrike" cap="none" normalizeH="0" baseline="0">
                          <a:ln>
                            <a:noFill/>
                          </a:ln>
                          <a:solidFill>
                            <a:srgbClr val="A72B5A"/>
                          </a:solidFill>
                          <a:effectLst/>
                          <a:latin typeface="Verdana" charset="0"/>
                          <a:ea typeface="MS PGothic" charset="-128"/>
                        </a:rPr>
                        <a:t>1</a:t>
                      </a:r>
                      <a:endParaRPr kumimoji="0" lang="en-GB" altLang="x-none" sz="2000" b="0" i="0" u="none" strike="noStrike" cap="none" normalizeH="0" baseline="0">
                        <a:ln>
                          <a:noFill/>
                        </a:ln>
                        <a:solidFill>
                          <a:srgbClr val="A72B5A"/>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2000" b="0" i="0" u="none" strike="noStrike" cap="none" normalizeH="0" baseline="0" dirty="0">
                        <a:ln>
                          <a:noFill/>
                        </a:ln>
                        <a:solidFill>
                          <a:srgbClr val="000000"/>
                        </a:solidFill>
                        <a:effectLst/>
                        <a:latin typeface="Calibri" charset="0"/>
                        <a:ea typeface="MS PGothic" charset="-128"/>
                      </a:endParaRPr>
                    </a:p>
                  </a:txBody>
                  <a:tcPr marL="9521" marR="9521" marT="9516"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r>
            </a:tbl>
          </a:graphicData>
        </a:graphic>
      </p:graphicFrame>
      <p:sp>
        <p:nvSpPr>
          <p:cNvPr id="7" name="Rectangle 6"/>
          <p:cNvSpPr/>
          <p:nvPr/>
        </p:nvSpPr>
        <p:spPr>
          <a:xfrm>
            <a:off x="1001243" y="5042794"/>
            <a:ext cx="5657134" cy="1338828"/>
          </a:xfrm>
          <a:prstGeom prst="rect">
            <a:avLst/>
          </a:prstGeom>
        </p:spPr>
        <p:txBody>
          <a:bodyPr wrap="square">
            <a:spAutoFit/>
          </a:bodyPr>
          <a:lstStyle/>
          <a:p>
            <a:pPr>
              <a:spcBef>
                <a:spcPct val="50000"/>
              </a:spcBef>
              <a:buSzPct val="80000"/>
            </a:pPr>
            <a:r>
              <a:rPr lang="en-GB" altLang="en-US" b="1" dirty="0" smtClean="0"/>
              <a:t>Solution:</a:t>
            </a:r>
            <a:r>
              <a:rPr lang="en-GB" altLang="en-US" dirty="0" smtClean="0"/>
              <a:t> use the most significant bit as an overflow flag 	     which is set to 1 when an overflow occurs.</a:t>
            </a:r>
          </a:p>
          <a:p>
            <a:pPr>
              <a:spcBef>
                <a:spcPct val="50000"/>
              </a:spcBef>
              <a:buSzPct val="80000"/>
            </a:pPr>
            <a:r>
              <a:rPr lang="en-GB" altLang="en-US" b="1" dirty="0" smtClean="0"/>
              <a:t>Drawback:</a:t>
            </a:r>
            <a:r>
              <a:rPr lang="en-GB" altLang="en-US" dirty="0" smtClean="0"/>
              <a:t> there are fewer bits available to represent 		        numbers.</a:t>
            </a:r>
            <a:endParaRPr lang="en-US" altLang="en-US" dirty="0"/>
          </a:p>
        </p:txBody>
      </p:sp>
    </p:spTree>
    <p:extLst>
      <p:ext uri="{BB962C8B-B14F-4D97-AF65-F5344CB8AC3E}">
        <p14:creationId xmlns:p14="http://schemas.microsoft.com/office/powerpoint/2010/main" val="3496552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1602"/>
            <a:ext cx="10515600" cy="1325563"/>
          </a:xfrm>
        </p:spPr>
        <p:txBody>
          <a:bodyPr/>
          <a:lstStyle/>
          <a:p>
            <a:r>
              <a:rPr lang="en-GB" altLang="en-US" dirty="0" smtClean="0"/>
              <a:t>Negative numbers:</a:t>
            </a:r>
            <a:br>
              <a:rPr lang="en-GB" altLang="en-US" dirty="0" smtClean="0"/>
            </a:br>
            <a:r>
              <a:rPr lang="en-GB" altLang="en-US" dirty="0" smtClean="0"/>
              <a:t>Week 10 Lesson 1</a:t>
            </a:r>
            <a:endParaRPr lang="en-GB" dirty="0"/>
          </a:p>
        </p:txBody>
      </p:sp>
    </p:spTree>
    <p:extLst>
      <p:ext uri="{BB962C8B-B14F-4D97-AF65-F5344CB8AC3E}">
        <p14:creationId xmlns:p14="http://schemas.microsoft.com/office/powerpoint/2010/main" val="1532134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9868" y="1690688"/>
            <a:ext cx="10515600" cy="4351338"/>
          </a:xfrm>
        </p:spPr>
        <p:txBody>
          <a:bodyPr>
            <a:normAutofit fontScale="92500" lnSpcReduction="20000"/>
          </a:bodyPr>
          <a:lstStyle/>
          <a:p>
            <a:pPr marL="0" indent="0"/>
            <a:r>
              <a:rPr lang="en-GB" altLang="en-US" dirty="0" smtClean="0"/>
              <a:t>There is a fixed number of bits in a processor to store data:</a:t>
            </a:r>
          </a:p>
          <a:p>
            <a:pPr marL="0" indent="0"/>
            <a:r>
              <a:rPr lang="en-GB" altLang="en-US" dirty="0" smtClean="0"/>
              <a:t>32-bit </a:t>
            </a:r>
          </a:p>
          <a:p>
            <a:pPr marL="0" indent="0"/>
            <a:r>
              <a:rPr lang="en-GB" altLang="en-US" dirty="0" smtClean="0"/>
              <a:t>64-bit</a:t>
            </a:r>
          </a:p>
          <a:p>
            <a:pPr marL="0" indent="0"/>
            <a:r>
              <a:rPr lang="en-GB" altLang="en-US" dirty="0" smtClean="0"/>
              <a:t>At GCSE you only look at 8-bit numbers, but the principle is the same.</a:t>
            </a:r>
          </a:p>
          <a:p>
            <a:pPr marL="0" indent="0"/>
            <a:r>
              <a:rPr lang="en-GB" altLang="en-US" dirty="0" smtClean="0"/>
              <a:t>How many positive whole number values can be stored:</a:t>
            </a:r>
          </a:p>
          <a:p>
            <a:pPr marL="0" indent="0"/>
            <a:r>
              <a:rPr lang="en-GB" altLang="en-US" dirty="0" smtClean="0"/>
              <a:t>in 4 bits?</a:t>
            </a:r>
          </a:p>
          <a:p>
            <a:pPr marL="0" indent="0"/>
            <a:r>
              <a:rPr lang="en-GB" altLang="en-US" dirty="0" smtClean="0"/>
              <a:t>in 8 bits?</a:t>
            </a:r>
          </a:p>
          <a:p>
            <a:pPr marL="0" indent="0"/>
            <a:r>
              <a:rPr lang="en-GB" altLang="en-US" dirty="0" smtClean="0"/>
              <a:t>So, how are negative numbers represented in 8 bits?</a:t>
            </a:r>
          </a:p>
          <a:p>
            <a:pPr marL="0" indent="0"/>
            <a:r>
              <a:rPr lang="en-GB" altLang="en-US" dirty="0" smtClean="0"/>
              <a:t>Sign and magnitude</a:t>
            </a:r>
          </a:p>
          <a:p>
            <a:pPr marL="0" indent="0"/>
            <a:r>
              <a:rPr lang="en-GB" altLang="en-US" dirty="0" smtClean="0"/>
              <a:t>Two</a:t>
            </a:r>
            <a:r>
              <a:rPr lang="ja-JP" altLang="en-GB" dirty="0" smtClean="0"/>
              <a:t>’</a:t>
            </a:r>
            <a:r>
              <a:rPr lang="en-GB" altLang="ja-JP" dirty="0" smtClean="0"/>
              <a:t>s complement</a:t>
            </a:r>
            <a:endParaRPr lang="en-GB" altLang="en-US" dirty="0" smtClean="0"/>
          </a:p>
          <a:p>
            <a:endParaRPr lang="en-GB" dirty="0"/>
          </a:p>
        </p:txBody>
      </p:sp>
      <p:sp>
        <p:nvSpPr>
          <p:cNvPr id="4" name="Title 1"/>
          <p:cNvSpPr>
            <a:spLocks noGrp="1"/>
          </p:cNvSpPr>
          <p:nvPr>
            <p:ph type="title"/>
          </p:nvPr>
        </p:nvSpPr>
        <p:spPr/>
        <p:txBody>
          <a:bodyPr/>
          <a:lstStyle/>
          <a:p>
            <a:r>
              <a:rPr lang="en-GB" altLang="en-US" dirty="0" smtClean="0"/>
              <a:t>How to represent negative numbers</a:t>
            </a:r>
          </a:p>
        </p:txBody>
      </p:sp>
    </p:spTree>
    <p:extLst>
      <p:ext uri="{BB962C8B-B14F-4D97-AF65-F5344CB8AC3E}">
        <p14:creationId xmlns:p14="http://schemas.microsoft.com/office/powerpoint/2010/main" val="19212133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Sign and magnitude</a:t>
            </a:r>
            <a:endParaRPr lang="en-GB" dirty="0"/>
          </a:p>
        </p:txBody>
      </p:sp>
      <p:sp>
        <p:nvSpPr>
          <p:cNvPr id="4" name="Rectangle 3"/>
          <p:cNvSpPr/>
          <p:nvPr/>
        </p:nvSpPr>
        <p:spPr>
          <a:xfrm>
            <a:off x="838200" y="1547491"/>
            <a:ext cx="6096000" cy="646331"/>
          </a:xfrm>
          <a:prstGeom prst="rect">
            <a:avLst/>
          </a:prstGeom>
        </p:spPr>
        <p:txBody>
          <a:bodyPr>
            <a:spAutoFit/>
          </a:bodyPr>
          <a:lstStyle/>
          <a:p>
            <a:r>
              <a:rPr lang="en-GB" altLang="en-US" dirty="0" smtClean="0"/>
              <a:t>The most significant bit is the ‘sign bit’:</a:t>
            </a:r>
          </a:p>
          <a:p>
            <a:r>
              <a:rPr lang="en-GB" altLang="en-US" dirty="0" smtClean="0"/>
              <a:t>1 = minus and 0 = plus</a:t>
            </a:r>
            <a:endParaRPr lang="en-GB" altLang="en-US" dirty="0" smtClean="0"/>
          </a:p>
        </p:txBody>
      </p:sp>
      <p:graphicFrame>
        <p:nvGraphicFramePr>
          <p:cNvPr id="5" name="Group 243"/>
          <p:cNvGraphicFramePr>
            <a:graphicFrameLocks noGrp="1"/>
          </p:cNvGraphicFramePr>
          <p:nvPr>
            <p:ph sz="quarter" idx="4294967295"/>
            <p:extLst>
              <p:ext uri="{D42A27DB-BD31-4B8C-83A1-F6EECF244321}">
                <p14:modId xmlns:p14="http://schemas.microsoft.com/office/powerpoint/2010/main" val="4008314649"/>
              </p:ext>
            </p:extLst>
          </p:nvPr>
        </p:nvGraphicFramePr>
        <p:xfrm>
          <a:off x="933384" y="2302613"/>
          <a:ext cx="6521450" cy="1909763"/>
        </p:xfrm>
        <a:graphic>
          <a:graphicData uri="http://schemas.openxmlformats.org/drawingml/2006/table">
            <a:tbl>
              <a:tblPr/>
              <a:tblGrid>
                <a:gridCol w="725487"/>
                <a:gridCol w="722313"/>
                <a:gridCol w="725487"/>
                <a:gridCol w="727075"/>
                <a:gridCol w="720725"/>
                <a:gridCol w="727075"/>
                <a:gridCol w="725488"/>
                <a:gridCol w="722312"/>
                <a:gridCol w="725488"/>
              </a:tblGrid>
              <a:tr h="4460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–2</a:t>
                      </a:r>
                      <a:r>
                        <a:rPr kumimoji="0" lang="en-GB" altLang="x-none" sz="1800" b="0" i="0" u="none" strike="noStrike" cap="none" normalizeH="0" baseline="30000" dirty="0">
                          <a:ln>
                            <a:noFill/>
                          </a:ln>
                          <a:solidFill>
                            <a:schemeClr val="tx1"/>
                          </a:solidFill>
                          <a:effectLst/>
                          <a:latin typeface="Verdana" charset="0"/>
                          <a:ea typeface="MS PGothic" charset="-128"/>
                        </a:rPr>
                        <a:t>7</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2</a:t>
                      </a:r>
                      <a:r>
                        <a:rPr kumimoji="0" lang="en-GB" altLang="x-none" sz="1800" b="0" i="0" u="none" strike="noStrike" cap="none" normalizeH="0" baseline="30000" dirty="0">
                          <a:ln>
                            <a:noFill/>
                          </a:ln>
                          <a:solidFill>
                            <a:schemeClr val="tx1"/>
                          </a:solidFill>
                          <a:effectLst/>
                          <a:latin typeface="Verdana" charset="0"/>
                          <a:ea typeface="MS PGothic" charset="-128"/>
                        </a:rPr>
                        <a:t>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5</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3</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476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460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64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32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r h="5699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 –13</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5"/>
          <p:cNvSpPr/>
          <p:nvPr/>
        </p:nvSpPr>
        <p:spPr>
          <a:xfrm>
            <a:off x="838200" y="4477332"/>
            <a:ext cx="6096000" cy="1200329"/>
          </a:xfrm>
          <a:prstGeom prst="rect">
            <a:avLst/>
          </a:prstGeom>
        </p:spPr>
        <p:txBody>
          <a:bodyPr>
            <a:spAutoFit/>
          </a:bodyPr>
          <a:lstStyle/>
          <a:p>
            <a:pPr>
              <a:buSzPct val="80000"/>
            </a:pPr>
            <a:r>
              <a:rPr lang="en-US" altLang="en-US" dirty="0" smtClean="0"/>
              <a:t>Conversion to denary is the same: just add up the values.</a:t>
            </a:r>
          </a:p>
          <a:p>
            <a:pPr>
              <a:spcBef>
                <a:spcPct val="50000"/>
              </a:spcBef>
              <a:buSzPct val="80000"/>
            </a:pPr>
            <a:r>
              <a:rPr lang="en-US" altLang="en-US" dirty="0" smtClean="0"/>
              <a:t>Remember that the number is now negative.</a:t>
            </a:r>
          </a:p>
          <a:p>
            <a:pPr>
              <a:spcBef>
                <a:spcPct val="50000"/>
              </a:spcBef>
              <a:buSzPct val="80000"/>
            </a:pPr>
            <a:r>
              <a:rPr lang="en-US" altLang="en-US" dirty="0" smtClean="0"/>
              <a:t>If the sign is 0, it is a positive number.</a:t>
            </a:r>
            <a:endParaRPr lang="en-US" altLang="en-US" dirty="0"/>
          </a:p>
        </p:txBody>
      </p:sp>
    </p:spTree>
    <p:extLst>
      <p:ext uri="{BB962C8B-B14F-4D97-AF65-F5344CB8AC3E}">
        <p14:creationId xmlns:p14="http://schemas.microsoft.com/office/powerpoint/2010/main" val="3860273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p:txBody>
          <a:bodyPr/>
          <a:lstStyle/>
          <a:p>
            <a:pPr eaLnBrk="1" hangingPunct="1"/>
            <a:r>
              <a:rPr lang="en-GB" altLang="en-US" smtClean="0"/>
              <a:t>The problems with sign and magnitude</a:t>
            </a:r>
            <a:endParaRPr lang="en-US" altLang="en-US" smtClean="0"/>
          </a:p>
        </p:txBody>
      </p:sp>
      <p:sp>
        <p:nvSpPr>
          <p:cNvPr id="5" name="Rectangle 4"/>
          <p:cNvSpPr/>
          <p:nvPr/>
        </p:nvSpPr>
        <p:spPr>
          <a:xfrm>
            <a:off x="961622" y="1690688"/>
            <a:ext cx="6096000" cy="986104"/>
          </a:xfrm>
          <a:prstGeom prst="rect">
            <a:avLst/>
          </a:prstGeom>
        </p:spPr>
        <p:txBody>
          <a:bodyPr>
            <a:spAutoFit/>
          </a:bodyPr>
          <a:lstStyle/>
          <a:p>
            <a:pPr>
              <a:lnSpc>
                <a:spcPct val="80000"/>
              </a:lnSpc>
              <a:buFont typeface="Arial" panose="020B0604020202020204" pitchFamily="34" charset="0"/>
              <a:buChar char="•"/>
            </a:pPr>
            <a:r>
              <a:rPr lang="en-GB" altLang="en-US" sz="2400" dirty="0" smtClean="0"/>
              <a:t>Both 1000 0000 and 0000 0000 represent 0.</a:t>
            </a:r>
          </a:p>
          <a:p>
            <a:pPr>
              <a:lnSpc>
                <a:spcPct val="80000"/>
              </a:lnSpc>
              <a:buFont typeface="Arial" panose="020B0604020202020204" pitchFamily="34" charset="0"/>
              <a:buChar char="•"/>
            </a:pPr>
            <a:r>
              <a:rPr lang="en-GB" altLang="en-US" sz="2400" dirty="0" smtClean="0"/>
              <a:t>It wastes one binary code.</a:t>
            </a:r>
          </a:p>
          <a:p>
            <a:pPr>
              <a:lnSpc>
                <a:spcPct val="80000"/>
              </a:lnSpc>
              <a:buFont typeface="Arial" panose="020B0604020202020204" pitchFamily="34" charset="0"/>
              <a:buChar char="•"/>
            </a:pPr>
            <a:r>
              <a:rPr lang="en-GB" altLang="en-US" sz="2400" dirty="0" smtClean="0"/>
              <a:t>Addition doesn’t always work.</a:t>
            </a:r>
            <a:endParaRPr lang="en-GB" altLang="en-US" sz="2400" dirty="0" smtClean="0"/>
          </a:p>
        </p:txBody>
      </p:sp>
      <p:graphicFrame>
        <p:nvGraphicFramePr>
          <p:cNvPr id="6" name="Group 203"/>
          <p:cNvGraphicFramePr>
            <a:graphicFrameLocks noGrp="1"/>
          </p:cNvGraphicFramePr>
          <p:nvPr>
            <p:ph sz="quarter" idx="4294967295"/>
            <p:extLst>
              <p:ext uri="{D42A27DB-BD31-4B8C-83A1-F6EECF244321}">
                <p14:modId xmlns:p14="http://schemas.microsoft.com/office/powerpoint/2010/main" val="2537624275"/>
              </p:ext>
            </p:extLst>
          </p:nvPr>
        </p:nvGraphicFramePr>
        <p:xfrm>
          <a:off x="1102732" y="3016251"/>
          <a:ext cx="7396162" cy="1900239"/>
        </p:xfrm>
        <a:graphic>
          <a:graphicData uri="http://schemas.openxmlformats.org/drawingml/2006/table">
            <a:tbl>
              <a:tblPr/>
              <a:tblGrid>
                <a:gridCol w="671512"/>
                <a:gridCol w="674688"/>
                <a:gridCol w="671512"/>
                <a:gridCol w="671513"/>
                <a:gridCol w="671512"/>
                <a:gridCol w="674688"/>
                <a:gridCol w="671512"/>
                <a:gridCol w="671513"/>
                <a:gridCol w="671512"/>
                <a:gridCol w="674688"/>
                <a:gridCol w="671512"/>
              </a:tblGrid>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+7</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–5</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1"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1</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1</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1" i="0" u="none" strike="noStrike" cap="none" normalizeH="0" baseline="0">
                          <a:ln>
                            <a:noFill/>
                          </a:ln>
                          <a:solidFill>
                            <a:srgbClr val="FF0000"/>
                          </a:solidFill>
                          <a:effectLst/>
                          <a:latin typeface="Verdana" charset="0"/>
                          <a:ea typeface="MS PGothic" charset="-128"/>
                        </a:rPr>
                        <a:t>-12</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dirty="0">
                        <a:ln>
                          <a:noFill/>
                        </a:ln>
                        <a:solidFill>
                          <a:schemeClr val="tx1"/>
                        </a:solidFill>
                        <a:effectLst/>
                        <a:latin typeface="Verdana" charset="0"/>
                        <a:ea typeface="MS PGothic" charset="-128"/>
                      </a:endParaRPr>
                    </a:p>
                  </a:txBody>
                  <a:tcPr marL="0" marR="0" marT="0" marB="0"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274109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The alternative: two’s complement</a:t>
            </a:r>
            <a:endParaRPr lang="en-GB" dirty="0"/>
          </a:p>
        </p:txBody>
      </p:sp>
      <p:sp>
        <p:nvSpPr>
          <p:cNvPr id="4" name="Rectangle 2"/>
          <p:cNvSpPr txBox="1">
            <a:spLocks noChangeArrowheads="1"/>
          </p:cNvSpPr>
          <p:nvPr/>
        </p:nvSpPr>
        <p:spPr>
          <a:xfrm>
            <a:off x="838200" y="1427163"/>
            <a:ext cx="8432800" cy="52705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smtClean="0"/>
              <a:t>The most significant bit is a minus </a:t>
            </a:r>
            <a:r>
              <a:rPr lang="en-GB" altLang="en-US" b="1" dirty="0" smtClean="0"/>
              <a:t>number</a:t>
            </a:r>
            <a:r>
              <a:rPr lang="en-GB" altLang="en-US" dirty="0" smtClean="0"/>
              <a:t> as well as a sign bit.</a:t>
            </a:r>
            <a:endParaRPr lang="en-GB" altLang="en-US" b="1" dirty="0"/>
          </a:p>
        </p:txBody>
      </p:sp>
      <p:graphicFrame>
        <p:nvGraphicFramePr>
          <p:cNvPr id="5" name="Group 63"/>
          <p:cNvGraphicFramePr>
            <a:graphicFrameLocks noGrp="1"/>
          </p:cNvGraphicFramePr>
          <p:nvPr>
            <p:ph sz="quarter" idx="4294967295"/>
            <p:extLst>
              <p:ext uri="{D42A27DB-BD31-4B8C-83A1-F6EECF244321}">
                <p14:modId xmlns:p14="http://schemas.microsoft.com/office/powerpoint/2010/main" val="2715134877"/>
              </p:ext>
            </p:extLst>
          </p:nvPr>
        </p:nvGraphicFramePr>
        <p:xfrm>
          <a:off x="838200" y="2061369"/>
          <a:ext cx="6648450" cy="1909764"/>
        </p:xfrm>
        <a:graphic>
          <a:graphicData uri="http://schemas.openxmlformats.org/drawingml/2006/table">
            <a:tbl>
              <a:tblPr/>
              <a:tblGrid>
                <a:gridCol w="725488"/>
                <a:gridCol w="722312"/>
                <a:gridCol w="725488"/>
                <a:gridCol w="727075"/>
                <a:gridCol w="720725"/>
                <a:gridCol w="727075"/>
                <a:gridCol w="725487"/>
                <a:gridCol w="722313"/>
                <a:gridCol w="852487"/>
              </a:tblGrid>
              <a:tr h="4460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–2</a:t>
                      </a:r>
                      <a:r>
                        <a:rPr kumimoji="0" lang="en-GB" altLang="x-none" sz="1800" b="0" i="0" u="none" strike="noStrike" cap="none" normalizeH="0" baseline="30000" dirty="0">
                          <a:ln>
                            <a:noFill/>
                          </a:ln>
                          <a:solidFill>
                            <a:schemeClr val="tx1"/>
                          </a:solidFill>
                          <a:effectLst/>
                          <a:latin typeface="Verdana" charset="0"/>
                          <a:ea typeface="MS PGothic" charset="-128"/>
                        </a:rPr>
                        <a:t>7</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5</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3</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r>
                        <a:rPr kumimoji="0" lang="en-GB" altLang="x-none" sz="1800" b="0" i="0" u="none" strike="noStrike" cap="none" normalizeH="0" baseline="3000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476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4608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–128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64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32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r>
              <a:tr h="5699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-128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 –115</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5"/>
          <p:cNvSpPr/>
          <p:nvPr/>
        </p:nvSpPr>
        <p:spPr>
          <a:xfrm>
            <a:off x="729803" y="4256704"/>
            <a:ext cx="6096000" cy="1615827"/>
          </a:xfrm>
          <a:prstGeom prst="rect">
            <a:avLst/>
          </a:prstGeom>
        </p:spPr>
        <p:txBody>
          <a:bodyPr>
            <a:spAutoFit/>
          </a:bodyPr>
          <a:lstStyle/>
          <a:p>
            <a:pPr>
              <a:spcBef>
                <a:spcPct val="50000"/>
              </a:spcBef>
              <a:buSzPct val="80000"/>
            </a:pPr>
            <a:r>
              <a:rPr lang="en-GB" altLang="en-US" dirty="0" smtClean="0"/>
              <a:t>The largest positive number that can be represented is</a:t>
            </a:r>
          </a:p>
          <a:p>
            <a:pPr>
              <a:spcBef>
                <a:spcPct val="50000"/>
              </a:spcBef>
              <a:buSzPct val="80000"/>
            </a:pPr>
            <a:r>
              <a:rPr lang="en-GB" altLang="en-US" dirty="0" smtClean="0"/>
              <a:t>	0111 1111 (i.e. +127)</a:t>
            </a:r>
          </a:p>
          <a:p>
            <a:pPr>
              <a:spcBef>
                <a:spcPct val="50000"/>
              </a:spcBef>
              <a:buSzPct val="80000"/>
            </a:pPr>
            <a:r>
              <a:rPr lang="en-GB" altLang="en-US" dirty="0" smtClean="0"/>
              <a:t>The largest negative number that can be represented is</a:t>
            </a:r>
          </a:p>
          <a:p>
            <a:pPr>
              <a:spcBef>
                <a:spcPct val="50000"/>
              </a:spcBef>
              <a:buSzPct val="80000"/>
            </a:pPr>
            <a:r>
              <a:rPr lang="en-GB" altLang="en-US" dirty="0" smtClean="0"/>
              <a:t>	1000 0000 (i.e. –128)</a:t>
            </a:r>
            <a:endParaRPr lang="en-US" altLang="en-US" dirty="0"/>
          </a:p>
        </p:txBody>
      </p:sp>
    </p:spTree>
    <p:extLst>
      <p:ext uri="{BB962C8B-B14F-4D97-AF65-F5344CB8AC3E}">
        <p14:creationId xmlns:p14="http://schemas.microsoft.com/office/powerpoint/2010/main" val="3287724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Contents</a:t>
            </a:r>
            <a:endParaRPr lang="en-GB" dirty="0"/>
          </a:p>
        </p:txBody>
      </p:sp>
      <p:sp>
        <p:nvSpPr>
          <p:cNvPr id="3" name="Content Placeholder 2"/>
          <p:cNvSpPr>
            <a:spLocks noGrp="1"/>
          </p:cNvSpPr>
          <p:nvPr>
            <p:ph idx="1"/>
          </p:nvPr>
        </p:nvSpPr>
        <p:spPr>
          <a:xfrm>
            <a:off x="838200" y="1690688"/>
            <a:ext cx="10515600" cy="4351338"/>
          </a:xfrm>
        </p:spPr>
        <p:txBody>
          <a:bodyPr/>
          <a:lstStyle/>
          <a:p>
            <a:pPr marL="0" indent="0"/>
            <a:r>
              <a:rPr lang="en-GB" altLang="en-US" dirty="0" smtClean="0"/>
              <a:t>This slide set contains slides for the following topics:</a:t>
            </a:r>
          </a:p>
          <a:p>
            <a:pPr marL="0" indent="0"/>
            <a:r>
              <a:rPr lang="en-GB" altLang="en-US" dirty="0" smtClean="0">
                <a:hlinkClick r:id="" action="ppaction://noaction"/>
              </a:rPr>
              <a:t>Binary numbers: Week 7 Lesson 1 </a:t>
            </a:r>
            <a:endParaRPr lang="en-GB" altLang="en-US" dirty="0" smtClean="0"/>
          </a:p>
          <a:p>
            <a:pPr marL="0" indent="0"/>
            <a:r>
              <a:rPr lang="en-GB" altLang="en-US" dirty="0" smtClean="0">
                <a:hlinkClick r:id="" action="ppaction://noaction"/>
              </a:rPr>
              <a:t>Binary arithmetic: Week 9 Lesson 1 </a:t>
            </a:r>
            <a:endParaRPr lang="en-GB" altLang="en-US" dirty="0" smtClean="0"/>
          </a:p>
          <a:p>
            <a:pPr marL="0" indent="0"/>
            <a:r>
              <a:rPr lang="en-GB" altLang="en-US" dirty="0" smtClean="0">
                <a:hlinkClick r:id="" action="ppaction://noaction"/>
              </a:rPr>
              <a:t>Negative numbers: Week 10 Lesson 1 </a:t>
            </a:r>
            <a:endParaRPr lang="en-GB" altLang="en-US" dirty="0" smtClean="0"/>
          </a:p>
          <a:p>
            <a:pPr marL="0" indent="0"/>
            <a:r>
              <a:rPr lang="en-GB" altLang="en-US" dirty="0" smtClean="0">
                <a:hlinkClick r:id="" action="ppaction://noaction"/>
              </a:rPr>
              <a:t>Hexadecimal numbers: Week 11 Lesson 1 </a:t>
            </a:r>
            <a:endParaRPr lang="en-GB" altLang="en-US" dirty="0" smtClean="0"/>
          </a:p>
          <a:p>
            <a:pPr marL="0" indent="0"/>
            <a:r>
              <a:rPr lang="en-GB" altLang="en-US" dirty="0" smtClean="0">
                <a:hlinkClick r:id="" action="ppaction://noaction"/>
              </a:rPr>
              <a:t>Low and high level programming </a:t>
            </a:r>
            <a:r>
              <a:rPr lang="en-GB" altLang="en-US" dirty="0" err="1" smtClean="0">
                <a:hlinkClick r:id="" action="ppaction://noaction"/>
              </a:rPr>
              <a:t>languages:Week</a:t>
            </a:r>
            <a:r>
              <a:rPr lang="en-GB" altLang="en-US" dirty="0" smtClean="0">
                <a:hlinkClick r:id="" action="ppaction://noaction"/>
              </a:rPr>
              <a:t> 12 Lesson 1</a:t>
            </a:r>
            <a:endParaRPr lang="en-GB" altLang="en-US" dirty="0" smtClean="0"/>
          </a:p>
          <a:p>
            <a:pPr marL="0" indent="0"/>
            <a:r>
              <a:rPr lang="en-GB" altLang="en-US" dirty="0" smtClean="0">
                <a:hlinkClick r:id="" action="ppaction://noaction"/>
              </a:rPr>
              <a:t>Translating programming languages: Week 13 Lesson 1</a:t>
            </a:r>
            <a:endParaRPr lang="en-GB" altLang="en-US" dirty="0" smtClean="0"/>
          </a:p>
          <a:p>
            <a:pPr marL="0" indent="0"/>
            <a:endParaRPr lang="en-GB" altLang="en-US" dirty="0" smtClean="0"/>
          </a:p>
        </p:txBody>
      </p:sp>
    </p:spTree>
    <p:extLst>
      <p:ext uri="{BB962C8B-B14F-4D97-AF65-F5344CB8AC3E}">
        <p14:creationId xmlns:p14="http://schemas.microsoft.com/office/powerpoint/2010/main" val="36246916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The same sum in two’s complement</a:t>
            </a:r>
            <a:endParaRPr lang="en-GB" dirty="0"/>
          </a:p>
        </p:txBody>
      </p:sp>
      <p:graphicFrame>
        <p:nvGraphicFramePr>
          <p:cNvPr id="5" name="Group 4"/>
          <p:cNvGraphicFramePr>
            <a:graphicFrameLocks noGrp="1"/>
          </p:cNvGraphicFramePr>
          <p:nvPr>
            <p:ph sz="quarter" idx="4294967295"/>
            <p:extLst>
              <p:ext uri="{D42A27DB-BD31-4B8C-83A1-F6EECF244321}">
                <p14:modId xmlns:p14="http://schemas.microsoft.com/office/powerpoint/2010/main" val="1122102585"/>
              </p:ext>
            </p:extLst>
          </p:nvPr>
        </p:nvGraphicFramePr>
        <p:xfrm>
          <a:off x="1003054" y="1507677"/>
          <a:ext cx="7396162" cy="1900239"/>
        </p:xfrm>
        <a:graphic>
          <a:graphicData uri="http://schemas.openxmlformats.org/drawingml/2006/table">
            <a:tbl>
              <a:tblPr/>
              <a:tblGrid>
                <a:gridCol w="671512"/>
                <a:gridCol w="674688"/>
                <a:gridCol w="671512"/>
                <a:gridCol w="671513"/>
                <a:gridCol w="671512"/>
                <a:gridCol w="674688"/>
                <a:gridCol w="671512"/>
                <a:gridCol w="671513"/>
                <a:gridCol w="671512"/>
                <a:gridCol w="674688"/>
                <a:gridCol w="671512"/>
              </a:tblGrid>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+7</a:t>
                      </a:r>
                    </a:p>
                  </a:txBody>
                  <a:tcPr marL="0" marR="0" marT="0" marB="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a:ln>
                          <a:noFill/>
                        </a:ln>
                        <a:solidFill>
                          <a:schemeClr val="tx1"/>
                        </a:solidFill>
                        <a:effectLst/>
                        <a:latin typeface="Verdana" charset="0"/>
                        <a:ea typeface="MS PGothic" charset="-128"/>
                      </a:endParaRPr>
                    </a:p>
                  </a:txBody>
                  <a:tcPr marL="0" marR="0" marT="0" marB="0"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0</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1</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–5</a:t>
                      </a:r>
                    </a:p>
                  </a:txBody>
                  <a:tcPr marL="0" marR="0" marT="0" marB="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1"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w="12700" cap="flat" cmpd="sng" algn="ctr">
                      <a:solidFill>
                        <a:schemeClr val="tx1"/>
                      </a:solidFill>
                      <a:prstDash val="solid"/>
                      <a:round/>
                      <a:headEnd type="none" w="med" len="med"/>
                      <a:tailEnd type="none" w="med" len="med"/>
                    </a:lnR>
                    <a:lnT>
                      <a:noFill/>
                    </a:lnT>
                    <a:lnB w="28575" cap="flat" cmpd="sng" algn="ctr">
                      <a:solidFill>
                        <a:schemeClr val="tx1"/>
                      </a:solidFill>
                      <a:prstDash val="solid"/>
                      <a:round/>
                      <a:headEnd type="none" w="med" len="med"/>
                      <a:tailEnd type="none" w="med" len="med"/>
                    </a:lnB>
                    <a:lnTlToBr>
                      <a:noFill/>
                    </a:lnTlToBr>
                    <a:lnBlToTr>
                      <a:noFill/>
                    </a:lnBlToTr>
                    <a:noFill/>
                  </a:tcPr>
                </a:tc>
              </a:tr>
              <a:tr h="63341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dirty="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1</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2"/>
                          </a:solidFill>
                          <a:effectLst/>
                          <a:latin typeface="Verdana" charset="0"/>
                          <a:ea typeface="MS PGothic" charset="-128"/>
                        </a:rPr>
                        <a:t>0</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0" i="0" u="none" strike="noStrike" cap="none" normalizeH="0" baseline="0">
                          <a:ln>
                            <a:noFill/>
                          </a:ln>
                          <a:solidFill>
                            <a:schemeClr val="tx1"/>
                          </a:solidFill>
                          <a:effectLst/>
                          <a:latin typeface="Verdana" charset="0"/>
                          <a:ea typeface="MS PGothic" charset="-128"/>
                        </a:rPr>
                        <a:t>=</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x-none" sz="1800" b="1" i="0" u="none" strike="noStrike" cap="none" normalizeH="0" baseline="0">
                          <a:ln>
                            <a:noFill/>
                          </a:ln>
                          <a:solidFill>
                            <a:schemeClr val="tx2"/>
                          </a:solidFill>
                          <a:effectLst/>
                          <a:latin typeface="Verdana" charset="0"/>
                          <a:ea typeface="MS PGothic" charset="-128"/>
                        </a:rPr>
                        <a:t>+2</a:t>
                      </a:r>
                    </a:p>
                  </a:txBody>
                  <a:tcPr marL="0" marR="0" marT="0" marB="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x-none" sz="1800" b="0" i="0" u="none" strike="noStrike" cap="none" normalizeH="0" baseline="0" dirty="0">
                        <a:ln>
                          <a:noFill/>
                        </a:ln>
                        <a:solidFill>
                          <a:schemeClr val="tx1"/>
                        </a:solidFill>
                        <a:effectLst/>
                        <a:latin typeface="Verdana" charset="0"/>
                        <a:ea typeface="MS PGothic" charset="-128"/>
                      </a:endParaRPr>
                    </a:p>
                  </a:txBody>
                  <a:tcPr marL="0" marR="0" marT="0" marB="0"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5"/>
          <p:cNvSpPr/>
          <p:nvPr/>
        </p:nvSpPr>
        <p:spPr>
          <a:xfrm>
            <a:off x="1003054" y="3869573"/>
            <a:ext cx="6096000" cy="535531"/>
          </a:xfrm>
          <a:prstGeom prst="rect">
            <a:avLst/>
          </a:prstGeom>
        </p:spPr>
        <p:txBody>
          <a:bodyPr>
            <a:spAutoFit/>
          </a:bodyPr>
          <a:lstStyle/>
          <a:p>
            <a:pPr marL="355600" indent="-355600">
              <a:lnSpc>
                <a:spcPct val="80000"/>
              </a:lnSpc>
            </a:pPr>
            <a:r>
              <a:rPr lang="en-GB" altLang="en-US" dirty="0" smtClean="0"/>
              <a:t>And there’s only one way of representing 0:</a:t>
            </a:r>
          </a:p>
          <a:p>
            <a:pPr marL="355600" indent="-355600">
              <a:lnSpc>
                <a:spcPct val="80000"/>
              </a:lnSpc>
            </a:pPr>
            <a:r>
              <a:rPr lang="en-GB" altLang="en-US" dirty="0" smtClean="0"/>
              <a:t>	0000 0000</a:t>
            </a:r>
            <a:endParaRPr lang="en-GB" altLang="en-US" dirty="0" smtClean="0"/>
          </a:p>
        </p:txBody>
      </p:sp>
    </p:spTree>
    <p:extLst>
      <p:ext uri="{BB962C8B-B14F-4D97-AF65-F5344CB8AC3E}">
        <p14:creationId xmlns:p14="http://schemas.microsoft.com/office/powerpoint/2010/main" val="595666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GB" altLang="en-US" dirty="0" smtClean="0"/>
              <a:t>Shifts: arithmetic – with negative numbers</a:t>
            </a:r>
            <a:br>
              <a:rPr lang="en-GB" altLang="en-US" dirty="0" smtClean="0"/>
            </a:br>
            <a:r>
              <a:rPr lang="en-GB" altLang="en-US" dirty="0" smtClean="0"/>
              <a:t/>
            </a:r>
            <a:br>
              <a:rPr lang="en-GB" altLang="en-US" dirty="0" smtClean="0"/>
            </a:br>
            <a:endParaRPr lang="en-GB" altLang="en-US" sz="2000" dirty="0" smtClean="0"/>
          </a:p>
        </p:txBody>
      </p:sp>
      <p:graphicFrame>
        <p:nvGraphicFramePr>
          <p:cNvPr id="5" name="Table 4"/>
          <p:cNvGraphicFramePr>
            <a:graphicFrameLocks noGrp="1"/>
          </p:cNvGraphicFramePr>
          <p:nvPr>
            <p:extLst>
              <p:ext uri="{D42A27DB-BD31-4B8C-83A1-F6EECF244321}">
                <p14:modId xmlns:p14="http://schemas.microsoft.com/office/powerpoint/2010/main" val="1252003335"/>
              </p:ext>
            </p:extLst>
          </p:nvPr>
        </p:nvGraphicFramePr>
        <p:xfrm>
          <a:off x="1033350" y="1690688"/>
          <a:ext cx="5291138" cy="1068388"/>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87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Left-shift</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083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87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46)</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4"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65745551"/>
              </p:ext>
            </p:extLst>
          </p:nvPr>
        </p:nvGraphicFramePr>
        <p:xfrm>
          <a:off x="1033350" y="3730380"/>
          <a:ext cx="5291138" cy="1166811"/>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82587">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Right-shift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-105)</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921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   </a:t>
                      </a: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921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1</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-53)</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7"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sp>
        <p:nvSpPr>
          <p:cNvPr id="7" name="Rectangle 6"/>
          <p:cNvSpPr/>
          <p:nvPr/>
        </p:nvSpPr>
        <p:spPr>
          <a:xfrm>
            <a:off x="6519638" y="1589295"/>
            <a:ext cx="6096000" cy="923330"/>
          </a:xfrm>
          <a:prstGeom prst="rect">
            <a:avLst/>
          </a:prstGeom>
        </p:spPr>
        <p:txBody>
          <a:bodyPr>
            <a:spAutoFit/>
          </a:bodyPr>
          <a:lstStyle/>
          <a:p>
            <a:r>
              <a:rPr lang="en-GB" altLang="en-US" dirty="0" smtClean="0">
                <a:solidFill>
                  <a:srgbClr val="A72B5A"/>
                </a:solidFill>
              </a:rPr>
              <a:t>This has the effect of multiplying by 2.</a:t>
            </a:r>
          </a:p>
          <a:p>
            <a:endParaRPr lang="en-GB" altLang="en-US" dirty="0" smtClean="0">
              <a:solidFill>
                <a:srgbClr val="A72B5A"/>
              </a:solidFill>
            </a:endParaRPr>
          </a:p>
          <a:p>
            <a:r>
              <a:rPr lang="en-GB" altLang="en-US" dirty="0" smtClean="0">
                <a:solidFill>
                  <a:srgbClr val="A72B5A"/>
                </a:solidFill>
              </a:rPr>
              <a:t>A new 0 is shifted in.</a:t>
            </a:r>
            <a:endParaRPr lang="en-GB" altLang="en-US" dirty="0">
              <a:solidFill>
                <a:srgbClr val="A72B5A"/>
              </a:solidFill>
            </a:endParaRPr>
          </a:p>
        </p:txBody>
      </p:sp>
      <p:sp>
        <p:nvSpPr>
          <p:cNvPr id="8" name="TextBox 33"/>
          <p:cNvSpPr txBox="1">
            <a:spLocks noChangeArrowheads="1"/>
          </p:cNvSpPr>
          <p:nvPr/>
        </p:nvSpPr>
        <p:spPr bwMode="auto">
          <a:xfrm>
            <a:off x="6519638" y="3595621"/>
            <a:ext cx="24368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dividing by 2.</a:t>
            </a:r>
          </a:p>
          <a:p>
            <a:endParaRPr lang="en-GB" altLang="en-US" sz="1600" dirty="0">
              <a:solidFill>
                <a:srgbClr val="A72B5A"/>
              </a:solidFill>
            </a:endParaRPr>
          </a:p>
          <a:p>
            <a:r>
              <a:rPr lang="en-GB" altLang="en-US" sz="1600" dirty="0">
                <a:solidFill>
                  <a:srgbClr val="A72B5A"/>
                </a:solidFill>
              </a:rPr>
              <a:t>The MSB value is </a:t>
            </a:r>
            <a:r>
              <a:rPr lang="en-GB" altLang="en-US" sz="1600" b="1" u="sng" dirty="0">
                <a:solidFill>
                  <a:srgbClr val="A72B5A"/>
                </a:solidFill>
              </a:rPr>
              <a:t>always</a:t>
            </a:r>
            <a:r>
              <a:rPr lang="en-GB" altLang="en-US" sz="1600" dirty="0">
                <a:solidFill>
                  <a:srgbClr val="A72B5A"/>
                </a:solidFill>
              </a:rPr>
              <a:t> maintained; in this example a 1 is inserted.</a:t>
            </a:r>
          </a:p>
        </p:txBody>
      </p:sp>
      <p:sp>
        <p:nvSpPr>
          <p:cNvPr id="9" name="Rectangle 8"/>
          <p:cNvSpPr/>
          <p:nvPr/>
        </p:nvSpPr>
        <p:spPr>
          <a:xfrm>
            <a:off x="1033350" y="5868495"/>
            <a:ext cx="6096000" cy="646331"/>
          </a:xfrm>
          <a:prstGeom prst="rect">
            <a:avLst/>
          </a:prstGeom>
        </p:spPr>
        <p:txBody>
          <a:bodyPr>
            <a:spAutoFit/>
          </a:bodyPr>
          <a:lstStyle/>
          <a:p>
            <a:r>
              <a:rPr lang="en-GB" altLang="en-US" i="1" dirty="0" smtClean="0">
                <a:solidFill>
                  <a:srgbClr val="000000"/>
                </a:solidFill>
              </a:rPr>
              <a:t>Arithmetic right-shift best for signed two</a:t>
            </a:r>
            <a:r>
              <a:rPr lang="ja-JP" altLang="en-GB" i="1" dirty="0" smtClean="0">
                <a:solidFill>
                  <a:srgbClr val="000000"/>
                </a:solidFill>
              </a:rPr>
              <a:t>’</a:t>
            </a:r>
            <a:r>
              <a:rPr lang="en-GB" altLang="ja-JP" i="1" dirty="0" smtClean="0">
                <a:solidFill>
                  <a:srgbClr val="000000"/>
                </a:solidFill>
              </a:rPr>
              <a:t>s complement since this retains the MSB (i.e. sign) value.</a:t>
            </a:r>
            <a:endParaRPr lang="en-GB" altLang="ja-JP" i="1" dirty="0">
              <a:solidFill>
                <a:srgbClr val="000000"/>
              </a:solidFill>
            </a:endParaRPr>
          </a:p>
        </p:txBody>
      </p:sp>
    </p:spTree>
    <p:extLst>
      <p:ext uri="{BB962C8B-B14F-4D97-AF65-F5344CB8AC3E}">
        <p14:creationId xmlns:p14="http://schemas.microsoft.com/office/powerpoint/2010/main" val="3736911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smtClean="0"/>
              <a:t>Shifts: logical</a:t>
            </a:r>
            <a:endParaRPr lang="en-GB" altLang="en-US" sz="2000" smtClean="0"/>
          </a:p>
        </p:txBody>
      </p:sp>
      <p:graphicFrame>
        <p:nvGraphicFramePr>
          <p:cNvPr id="5" name="Table 4"/>
          <p:cNvGraphicFramePr>
            <a:graphicFrameLocks noGrp="1"/>
          </p:cNvGraphicFramePr>
          <p:nvPr>
            <p:extLst>
              <p:ext uri="{D42A27DB-BD31-4B8C-83A1-F6EECF244321}">
                <p14:modId xmlns:p14="http://schemas.microsoft.com/office/powerpoint/2010/main" val="1331208236"/>
              </p:ext>
            </p:extLst>
          </p:nvPr>
        </p:nvGraphicFramePr>
        <p:xfrm>
          <a:off x="1007593" y="1891384"/>
          <a:ext cx="5291138" cy="1062036"/>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Left-shift</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46)</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747289179"/>
              </p:ext>
            </p:extLst>
          </p:nvPr>
        </p:nvGraphicFramePr>
        <p:xfrm>
          <a:off x="1007593" y="3956565"/>
          <a:ext cx="5291138" cy="1062036"/>
        </p:xfrm>
        <a:graphic>
          <a:graphicData uri="http://schemas.openxmlformats.org/drawingml/2006/table">
            <a:tbl>
              <a:tblPr/>
              <a:tblGrid>
                <a:gridCol w="1108075"/>
                <a:gridCol w="311150"/>
                <a:gridCol w="206375"/>
                <a:gridCol w="206375"/>
                <a:gridCol w="207963"/>
                <a:gridCol w="206375"/>
                <a:gridCol w="206375"/>
                <a:gridCol w="207962"/>
                <a:gridCol w="206375"/>
                <a:gridCol w="206375"/>
                <a:gridCol w="622300"/>
                <a:gridCol w="796925"/>
                <a:gridCol w="798513"/>
              </a:tblGrid>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Right-shift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(decimal 23)</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Calibri" charset="0"/>
                          <a:ea typeface="MS PGothic" charset="-128"/>
                        </a:rPr>
                        <a:t>0</a:t>
                      </a: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9EF"/>
                    </a:solidFill>
                  </a:tcPr>
                </a:tc>
              </a:tr>
              <a:tr h="354012">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x-none" altLang="x-none" sz="11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0</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a:ln>
                            <a:noFill/>
                          </a:ln>
                          <a:solidFill>
                            <a:srgbClr val="000000"/>
                          </a:solidFill>
                          <a:effectLst/>
                          <a:latin typeface="Verdana" charset="0"/>
                          <a:ea typeface="MS PGothic" charset="-128"/>
                        </a:rPr>
                        <a:t>1</a:t>
                      </a:r>
                      <a:endParaRPr kumimoji="0" lang="en-GB"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x-none" altLang="x-none" sz="1400" b="0" i="0" u="none" strike="noStrike" cap="none" normalizeH="0" baseline="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gridSpan="2">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x-none" sz="1400" b="0" i="0" u="none" strike="noStrike" cap="none" normalizeH="0" baseline="0" dirty="0">
                          <a:ln>
                            <a:noFill/>
                          </a:ln>
                          <a:solidFill>
                            <a:srgbClr val="000000"/>
                          </a:solidFill>
                          <a:effectLst/>
                          <a:latin typeface="Verdana" charset="0"/>
                          <a:ea typeface="MS PGothic" charset="-128"/>
                        </a:rPr>
                        <a:t>(decimal 11)</a:t>
                      </a:r>
                      <a:endParaRPr kumimoji="0" lang="en-GB" altLang="x-none" sz="1400" b="0" i="0" u="none" strike="noStrike" cap="none" normalizeH="0" baseline="0" dirty="0">
                        <a:ln>
                          <a:noFill/>
                        </a:ln>
                        <a:solidFill>
                          <a:srgbClr val="000000"/>
                        </a:solidFill>
                        <a:effectLst/>
                        <a:latin typeface="Calibri" charset="0"/>
                        <a:ea typeface="MS PGothic" charset="-128"/>
                      </a:endParaRPr>
                    </a:p>
                  </a:txBody>
                  <a:tcPr marL="9524" marR="9524" marT="9520" marB="0" anchor="b"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9EF"/>
                    </a:solidFill>
                  </a:tcPr>
                </a:tc>
                <a:tc hMerge="1">
                  <a:txBody>
                    <a:bodyPr/>
                    <a:lstStyle/>
                    <a:p>
                      <a:endParaRPr lang="en-US"/>
                    </a:p>
                  </a:txBody>
                  <a:tcPr/>
                </a:tc>
              </a:tr>
            </a:tbl>
          </a:graphicData>
        </a:graphic>
      </p:graphicFrame>
      <p:sp>
        <p:nvSpPr>
          <p:cNvPr id="7" name="Rectangle 6"/>
          <p:cNvSpPr/>
          <p:nvPr/>
        </p:nvSpPr>
        <p:spPr>
          <a:xfrm>
            <a:off x="6512417" y="1795358"/>
            <a:ext cx="6096000" cy="923330"/>
          </a:xfrm>
          <a:prstGeom prst="rect">
            <a:avLst/>
          </a:prstGeom>
        </p:spPr>
        <p:txBody>
          <a:bodyPr>
            <a:spAutoFit/>
          </a:bodyPr>
          <a:lstStyle/>
          <a:p>
            <a:r>
              <a:rPr lang="en-GB" altLang="en-US" dirty="0" smtClean="0">
                <a:solidFill>
                  <a:srgbClr val="A72B5A"/>
                </a:solidFill>
              </a:rPr>
              <a:t>This has the effect of multiplying by 2.</a:t>
            </a:r>
          </a:p>
          <a:p>
            <a:endParaRPr lang="en-GB" altLang="en-US" dirty="0" smtClean="0">
              <a:solidFill>
                <a:srgbClr val="A72B5A"/>
              </a:solidFill>
            </a:endParaRPr>
          </a:p>
          <a:p>
            <a:r>
              <a:rPr lang="en-GB" altLang="en-US" dirty="0" smtClean="0">
                <a:solidFill>
                  <a:srgbClr val="A72B5A"/>
                </a:solidFill>
              </a:rPr>
              <a:t>A new 0 is shifted in</a:t>
            </a:r>
            <a:endParaRPr lang="en-GB" dirty="0"/>
          </a:p>
        </p:txBody>
      </p:sp>
      <p:sp>
        <p:nvSpPr>
          <p:cNvPr id="8" name="TextBox 10"/>
          <p:cNvSpPr txBox="1">
            <a:spLocks noChangeArrowheads="1"/>
          </p:cNvSpPr>
          <p:nvPr/>
        </p:nvSpPr>
        <p:spPr bwMode="auto">
          <a:xfrm>
            <a:off x="6607041" y="3825595"/>
            <a:ext cx="24368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1600" dirty="0">
                <a:solidFill>
                  <a:srgbClr val="A72B5A"/>
                </a:solidFill>
              </a:rPr>
              <a:t>This has the effect of dividing by 2.</a:t>
            </a:r>
          </a:p>
          <a:p>
            <a:endParaRPr lang="en-GB" altLang="en-US" sz="1600" dirty="0">
              <a:solidFill>
                <a:srgbClr val="A72B5A"/>
              </a:solidFill>
            </a:endParaRPr>
          </a:p>
          <a:p>
            <a:r>
              <a:rPr lang="en-GB" altLang="en-US" sz="1600" dirty="0">
                <a:solidFill>
                  <a:srgbClr val="A72B5A"/>
                </a:solidFill>
              </a:rPr>
              <a:t>In a logical shift a 0 is </a:t>
            </a:r>
            <a:r>
              <a:rPr lang="en-GB" altLang="en-US" sz="1600" b="1" u="sng" dirty="0">
                <a:solidFill>
                  <a:srgbClr val="A72B5A"/>
                </a:solidFill>
              </a:rPr>
              <a:t>always</a:t>
            </a:r>
            <a:r>
              <a:rPr lang="en-GB" altLang="en-US" sz="1600" dirty="0">
                <a:solidFill>
                  <a:srgbClr val="A72B5A"/>
                </a:solidFill>
              </a:rPr>
              <a:t> inserted.</a:t>
            </a:r>
          </a:p>
        </p:txBody>
      </p:sp>
      <p:sp>
        <p:nvSpPr>
          <p:cNvPr id="9" name="Rectangle 8"/>
          <p:cNvSpPr/>
          <p:nvPr/>
        </p:nvSpPr>
        <p:spPr>
          <a:xfrm>
            <a:off x="1007593" y="5610146"/>
            <a:ext cx="6096000" cy="646331"/>
          </a:xfrm>
          <a:prstGeom prst="rect">
            <a:avLst/>
          </a:prstGeom>
        </p:spPr>
        <p:txBody>
          <a:bodyPr>
            <a:spAutoFit/>
          </a:bodyPr>
          <a:lstStyle/>
          <a:p>
            <a:r>
              <a:rPr lang="en-GB" altLang="en-US" i="1" dirty="0" smtClean="0">
                <a:solidFill>
                  <a:srgbClr val="000000"/>
                </a:solidFill>
              </a:rPr>
              <a:t>Logical shifts, which always copy in a 0, are ideal for unsigned binary numbers</a:t>
            </a:r>
            <a:endParaRPr lang="en-GB" dirty="0"/>
          </a:p>
        </p:txBody>
      </p:sp>
    </p:spTree>
    <p:extLst>
      <p:ext uri="{BB962C8B-B14F-4D97-AF65-F5344CB8AC3E}">
        <p14:creationId xmlns:p14="http://schemas.microsoft.com/office/powerpoint/2010/main" val="1320074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Hexadecimal numbers:</a:t>
            </a:r>
            <a:br>
              <a:rPr lang="en-GB" altLang="en-US" dirty="0" smtClean="0"/>
            </a:br>
            <a:r>
              <a:rPr lang="en-GB" altLang="en-US" dirty="0" smtClean="0"/>
              <a:t>Week 11 Lesson 1</a:t>
            </a:r>
            <a:endParaRPr lang="en-GB" dirty="0"/>
          </a:p>
        </p:txBody>
      </p:sp>
    </p:spTree>
    <p:extLst>
      <p:ext uri="{BB962C8B-B14F-4D97-AF65-F5344CB8AC3E}">
        <p14:creationId xmlns:p14="http://schemas.microsoft.com/office/powerpoint/2010/main" val="27222940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p:txBody>
          <a:bodyPr/>
          <a:lstStyle/>
          <a:p>
            <a:pPr marL="0" indent="0" eaLnBrk="1" hangingPunct="1"/>
            <a:r>
              <a:rPr lang="en-GB" altLang="en-US" sz="2400" b="1" smtClean="0">
                <a:solidFill>
                  <a:srgbClr val="038B5D"/>
                </a:solidFill>
              </a:rPr>
              <a:t>Recall:</a:t>
            </a:r>
          </a:p>
        </p:txBody>
      </p:sp>
      <p:sp>
        <p:nvSpPr>
          <p:cNvPr id="5" name="Rectangle 149"/>
          <p:cNvSpPr>
            <a:spLocks noChangeArrowheads="1"/>
          </p:cNvSpPr>
          <p:nvPr/>
        </p:nvSpPr>
        <p:spPr bwMode="auto">
          <a:xfrm>
            <a:off x="951382" y="1593336"/>
            <a:ext cx="823912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eaLnBrk="1" hangingPunct="1"/>
            <a:r>
              <a:rPr lang="en-GB" altLang="en-US" sz="2000" b="1" dirty="0"/>
              <a:t>Humans count using denary numbers (base 10).</a:t>
            </a:r>
          </a:p>
          <a:p>
            <a:pPr eaLnBrk="1" hangingPunct="1"/>
            <a:r>
              <a:rPr lang="en-GB" altLang="en-US" sz="2000" dirty="0"/>
              <a:t>We use 10 symbols: 0, 1, 2, 3, 4, 5, 6, 7, 8 and 9.</a:t>
            </a:r>
          </a:p>
          <a:p>
            <a:pPr eaLnBrk="1" hangingPunct="1"/>
            <a:endParaRPr lang="en-US" altLang="en-US" sz="2000" dirty="0"/>
          </a:p>
          <a:p>
            <a:pPr eaLnBrk="1" hangingPunct="1">
              <a:spcBef>
                <a:spcPct val="50000"/>
              </a:spcBef>
              <a:buSzPct val="80000"/>
              <a:buFont typeface="Verdana" panose="020B0604030504040204" pitchFamily="34" charset="0"/>
              <a:buNone/>
            </a:pPr>
            <a:r>
              <a:rPr lang="en-GB" altLang="en-US" sz="2000" b="1" dirty="0"/>
              <a:t>Computers count using binary numbers (base 2).</a:t>
            </a:r>
          </a:p>
          <a:p>
            <a:pPr eaLnBrk="1" hangingPunct="1">
              <a:spcBef>
                <a:spcPct val="50000"/>
              </a:spcBef>
              <a:buSzPct val="80000"/>
              <a:buFont typeface="Verdana" panose="020B0604030504040204" pitchFamily="34" charset="0"/>
              <a:buNone/>
            </a:pPr>
            <a:r>
              <a:rPr lang="en-GB" altLang="en-US" sz="2000" dirty="0"/>
              <a:t>They use just 2 symbols: 0 and 1.</a:t>
            </a:r>
            <a:endParaRPr lang="en-US" altLang="en-US" sz="2000" dirty="0"/>
          </a:p>
        </p:txBody>
      </p:sp>
      <p:sp>
        <p:nvSpPr>
          <p:cNvPr id="6" name="Rectangle 149"/>
          <p:cNvSpPr>
            <a:spLocks noChangeArrowheads="1"/>
          </p:cNvSpPr>
          <p:nvPr/>
        </p:nvSpPr>
        <p:spPr bwMode="auto">
          <a:xfrm>
            <a:off x="951382" y="3900253"/>
            <a:ext cx="8239125" cy="163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a:defRPr sz="1400">
                <a:solidFill>
                  <a:schemeClr val="tx1"/>
                </a:solidFill>
                <a:latin typeface="Verdana" panose="020B0604030504040204" pitchFamily="34" charset="0"/>
                <a:ea typeface="MS PGothic" panose="020B0600070205080204" pitchFamily="34" charset="-128"/>
              </a:defRPr>
            </a:lvl1pPr>
            <a:lvl2pPr marL="1588">
              <a:defRPr sz="1400">
                <a:solidFill>
                  <a:schemeClr val="tx1"/>
                </a:solidFill>
                <a:latin typeface="Verdana" panose="020B0604030504040204" pitchFamily="34" charset="0"/>
                <a:ea typeface="MS PGothic" panose="020B0600070205080204" pitchFamily="34" charset="-128"/>
              </a:defRPr>
            </a:lvl2pPr>
            <a:lvl3pPr marL="173038">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buSzPct val="80000"/>
              <a:buFont typeface="Verdana" panose="020B0604030504040204" pitchFamily="34" charset="0"/>
              <a:buNone/>
            </a:pPr>
            <a:r>
              <a:rPr lang="en-GB" altLang="en-US" sz="2000" b="1" dirty="0"/>
              <a:t>Another way to represent the 0s and 1s is to use hexadecimal notation (base 16).</a:t>
            </a:r>
          </a:p>
          <a:p>
            <a:pPr lvl="1">
              <a:lnSpc>
                <a:spcPct val="80000"/>
              </a:lnSpc>
              <a:spcBef>
                <a:spcPct val="50000"/>
              </a:spcBef>
              <a:buSzPct val="80000"/>
              <a:buFont typeface="Verdana" panose="020B0604030504040204" pitchFamily="34" charset="0"/>
              <a:buNone/>
            </a:pPr>
            <a:r>
              <a:rPr lang="en-GB" altLang="en-US" sz="2000" dirty="0"/>
              <a:t>This uses 16 symbols (the CAPITALS are important): </a:t>
            </a:r>
          </a:p>
          <a:p>
            <a:pPr lvl="2">
              <a:lnSpc>
                <a:spcPct val="80000"/>
              </a:lnSpc>
              <a:spcBef>
                <a:spcPct val="20000"/>
              </a:spcBef>
              <a:buSzPct val="80000"/>
              <a:buFont typeface="Arial" panose="020B0604020202020204" pitchFamily="34" charset="0"/>
              <a:buNone/>
            </a:pPr>
            <a:r>
              <a:rPr lang="en-GB" altLang="en-US" sz="2000" dirty="0"/>
              <a:t>0, 1, 2, 3, 4, 5, 6, 7, 8, 9, A, B, C, D, E, F.</a:t>
            </a:r>
          </a:p>
          <a:p>
            <a:pPr>
              <a:lnSpc>
                <a:spcPct val="80000"/>
              </a:lnSpc>
              <a:spcBef>
                <a:spcPct val="50000"/>
              </a:spcBef>
              <a:buSzPct val="80000"/>
            </a:pPr>
            <a:endParaRPr lang="en-GB" altLang="en-US" sz="2000" dirty="0"/>
          </a:p>
          <a:p>
            <a:pPr eaLnBrk="1" hangingPunct="1">
              <a:spcBef>
                <a:spcPct val="50000"/>
              </a:spcBef>
              <a:buSzPct val="80000"/>
              <a:buFont typeface="Verdana" panose="020B0604030504040204" pitchFamily="34" charset="0"/>
              <a:buNone/>
            </a:pPr>
            <a:endParaRPr lang="en-US" altLang="en-US" sz="2200" dirty="0"/>
          </a:p>
        </p:txBody>
      </p:sp>
    </p:spTree>
    <p:extLst>
      <p:ext uri="{BB962C8B-B14F-4D97-AF65-F5344CB8AC3E}">
        <p14:creationId xmlns:p14="http://schemas.microsoft.com/office/powerpoint/2010/main" val="632623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2"/>
          <p:cNvSpPr>
            <a:spLocks noGrp="1" noChangeArrowheads="1"/>
          </p:cNvSpPr>
          <p:nvPr>
            <p:ph type="title"/>
          </p:nvPr>
        </p:nvSpPr>
        <p:spPr/>
        <p:txBody>
          <a:bodyPr/>
          <a:lstStyle/>
          <a:p>
            <a:r>
              <a:rPr lang="en-GB" altLang="en-US" dirty="0" smtClean="0"/>
              <a:t>Hexadecimal values</a:t>
            </a:r>
            <a:endParaRPr lang="en-US" altLang="en-US" dirty="0" smtClean="0"/>
          </a:p>
        </p:txBody>
      </p:sp>
      <p:sp>
        <p:nvSpPr>
          <p:cNvPr id="5" name="Rectangle 93"/>
          <p:cNvSpPr txBox="1">
            <a:spLocks noChangeArrowheads="1"/>
          </p:cNvSpPr>
          <p:nvPr/>
        </p:nvSpPr>
        <p:spPr>
          <a:xfrm>
            <a:off x="274638" y="1601788"/>
            <a:ext cx="5222875" cy="4114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smtClean="0"/>
              <a:t>You don’t need to memorise this table!</a:t>
            </a:r>
          </a:p>
          <a:p>
            <a:pPr marL="0" indent="0"/>
            <a:endParaRPr lang="en-GB" altLang="en-US" dirty="0" smtClean="0"/>
          </a:p>
          <a:p>
            <a:pPr marL="0" indent="0">
              <a:buNone/>
            </a:pPr>
            <a:r>
              <a:rPr lang="en-GB" altLang="en-US" dirty="0" smtClean="0"/>
              <a:t>Remember:</a:t>
            </a:r>
          </a:p>
          <a:p>
            <a:pPr marL="0" indent="0"/>
            <a:r>
              <a:rPr lang="en-GB" altLang="en-US" dirty="0" smtClean="0"/>
              <a:t>10</a:t>
            </a:r>
            <a:r>
              <a:rPr lang="en-GB" altLang="en-US" baseline="-25000" dirty="0" smtClean="0"/>
              <a:t>10 </a:t>
            </a:r>
            <a:r>
              <a:rPr lang="en-GB" altLang="en-US" dirty="0" smtClean="0"/>
              <a:t>is 1010</a:t>
            </a:r>
            <a:r>
              <a:rPr lang="en-GB" altLang="en-US" baseline="-25000" dirty="0" smtClean="0"/>
              <a:t>2</a:t>
            </a:r>
            <a:r>
              <a:rPr lang="en-GB" altLang="en-US" dirty="0" smtClean="0"/>
              <a:t> and A</a:t>
            </a:r>
            <a:r>
              <a:rPr lang="en-GB" altLang="en-US" baseline="-25000" dirty="0" smtClean="0"/>
              <a:t>16</a:t>
            </a:r>
          </a:p>
          <a:p>
            <a:pPr marL="0" indent="0"/>
            <a:r>
              <a:rPr lang="en-GB" altLang="en-US" dirty="0" smtClean="0"/>
              <a:t>15</a:t>
            </a:r>
            <a:r>
              <a:rPr lang="en-GB" altLang="en-US" baseline="-25000" dirty="0" smtClean="0"/>
              <a:t>10 </a:t>
            </a:r>
            <a:r>
              <a:rPr lang="en-GB" altLang="en-US" dirty="0" smtClean="0"/>
              <a:t>is 1111</a:t>
            </a:r>
            <a:r>
              <a:rPr lang="en-GB" altLang="en-US" baseline="-25000" dirty="0" smtClean="0"/>
              <a:t>2</a:t>
            </a:r>
            <a:r>
              <a:rPr lang="en-GB" altLang="en-US" dirty="0" smtClean="0"/>
              <a:t> and F</a:t>
            </a:r>
            <a:r>
              <a:rPr lang="en-GB" altLang="en-US" baseline="-25000" dirty="0" smtClean="0"/>
              <a:t>16</a:t>
            </a:r>
          </a:p>
          <a:p>
            <a:pPr marL="0" indent="0"/>
            <a:endParaRPr lang="en-GB" altLang="en-US" baseline="-25000" dirty="0" smtClean="0"/>
          </a:p>
          <a:p>
            <a:pPr marL="0" indent="0">
              <a:buNone/>
            </a:pPr>
            <a:r>
              <a:rPr lang="en-GB" altLang="en-US" dirty="0" smtClean="0"/>
              <a:t>Then you can work out the rest.</a:t>
            </a:r>
          </a:p>
          <a:p>
            <a:pPr marL="1588" lvl="1" indent="0">
              <a:buFont typeface="Verdana" panose="020B0604030504040204" pitchFamily="34" charset="0"/>
              <a:buNone/>
            </a:pPr>
            <a:endParaRPr lang="en-US" altLang="en-US" baseline="-25000" dirty="0">
              <a:ea typeface="Arial" panose="020B0604020202020204" pitchFamily="34" charset="0"/>
            </a:endParaRPr>
          </a:p>
        </p:txBody>
      </p:sp>
      <p:graphicFrame>
        <p:nvGraphicFramePr>
          <p:cNvPr id="6" name="Group 100"/>
          <p:cNvGraphicFramePr>
            <a:graphicFrameLocks/>
          </p:cNvGraphicFramePr>
          <p:nvPr>
            <p:extLst>
              <p:ext uri="{D42A27DB-BD31-4B8C-83A1-F6EECF244321}">
                <p14:modId xmlns:p14="http://schemas.microsoft.com/office/powerpoint/2010/main" val="4173224237"/>
              </p:ext>
            </p:extLst>
          </p:nvPr>
        </p:nvGraphicFramePr>
        <p:xfrm>
          <a:off x="7132549" y="651635"/>
          <a:ext cx="2803525" cy="5699184"/>
        </p:xfrm>
        <a:graphic>
          <a:graphicData uri="http://schemas.openxmlformats.org/drawingml/2006/table">
            <a:tbl>
              <a:tblPr/>
              <a:tblGrid>
                <a:gridCol w="860425"/>
                <a:gridCol w="1008063"/>
                <a:gridCol w="935037"/>
              </a:tblGrid>
              <a:tr h="51812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Bookman Old Style" pitchFamily="18" charset="0"/>
                        </a:rPr>
                        <a:t>Denary</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Bookman Old Style" pitchFamily="18" charset="0"/>
                        </a:rPr>
                        <a:t>Pure Binary</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1" i="0" u="none" strike="noStrike" cap="none" normalizeH="0" baseline="0" smtClean="0">
                          <a:ln>
                            <a:noFill/>
                          </a:ln>
                          <a:solidFill>
                            <a:schemeClr val="tx1"/>
                          </a:solidFill>
                          <a:effectLst/>
                          <a:latin typeface="Bookman Old Style" pitchFamily="18" charset="0"/>
                        </a:rPr>
                        <a:t>Hex</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0</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0000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0</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0001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2</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0010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2</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3</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0011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3</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4</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0100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4</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5</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0101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5</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6</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0110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6</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7</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0111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7</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8</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1000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8</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9</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1001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9</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10</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1010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A</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11</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1011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B</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12</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1100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C</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13</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1101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D</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14</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1110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E</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15</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1111</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F</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76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16</a:t>
                      </a:r>
                    </a:p>
                  </a:txBody>
                  <a:tcPr marT="45704" marB="4570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smtClean="0">
                          <a:ln>
                            <a:noFill/>
                          </a:ln>
                          <a:solidFill>
                            <a:schemeClr val="tx1"/>
                          </a:solidFill>
                          <a:effectLst/>
                          <a:latin typeface="Bookman Old Style" pitchFamily="18" charset="0"/>
                        </a:rPr>
                        <a:t>  10000</a:t>
                      </a: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sz="1400" b="0" i="0" u="none" strike="noStrike" cap="none" normalizeH="0" baseline="0" dirty="0" smtClean="0">
                          <a:ln>
                            <a:noFill/>
                          </a:ln>
                          <a:solidFill>
                            <a:schemeClr val="tx1"/>
                          </a:solidFill>
                          <a:effectLst/>
                          <a:latin typeface="Bookman Old Style" pitchFamily="18" charset="0"/>
                        </a:rPr>
                        <a:t>    10</a:t>
                      </a:r>
                    </a:p>
                  </a:txBody>
                  <a:tcPr marT="45704" marB="4570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09234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5125" y="395288"/>
            <a:ext cx="8229600" cy="900112"/>
          </a:xfrm>
        </p:spPr>
        <p:txBody>
          <a:bodyPr/>
          <a:lstStyle/>
          <a:p>
            <a:r>
              <a:rPr lang="en-US" altLang="en-US" dirty="0" smtClean="0"/>
              <a:t>For example:</a:t>
            </a: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2707840855"/>
              </p:ext>
            </p:extLst>
          </p:nvPr>
        </p:nvGraphicFramePr>
        <p:xfrm>
          <a:off x="365125" y="1623498"/>
          <a:ext cx="8147050" cy="1541463"/>
        </p:xfrm>
        <a:graphic>
          <a:graphicData uri="http://schemas.openxmlformats.org/drawingml/2006/table">
            <a:tbl>
              <a:tblPr/>
              <a:tblGrid>
                <a:gridCol w="1828800"/>
                <a:gridCol w="1624013"/>
                <a:gridCol w="1546225"/>
                <a:gridCol w="1501775"/>
                <a:gridCol w="1646237"/>
              </a:tblGrid>
              <a:tr h="3714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16</a:t>
                      </a:r>
                      <a:r>
                        <a:rPr kumimoji="0" lang="en-GB" altLang="en-US" sz="1400" b="0" i="0" u="none" strike="noStrike" cap="none" normalizeH="0" baseline="30000">
                          <a:ln>
                            <a:noFill/>
                          </a:ln>
                          <a:solidFill>
                            <a:srgbClr val="FF0000"/>
                          </a:solidFill>
                          <a:effectLst/>
                          <a:latin typeface="Verdana" charset="0"/>
                          <a:ea typeface="MS PGothic" charset="-128"/>
                        </a:rPr>
                        <a:t>3</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16</a:t>
                      </a:r>
                      <a:r>
                        <a:rPr kumimoji="0" lang="en-GB" altLang="en-US" sz="1400" b="0" i="0" u="none" strike="noStrike" cap="none" normalizeH="0" baseline="30000">
                          <a:ln>
                            <a:noFill/>
                          </a:ln>
                          <a:solidFill>
                            <a:srgbClr val="FF0000"/>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16</a:t>
                      </a:r>
                      <a:r>
                        <a:rPr kumimoji="0" lang="en-GB" altLang="en-US" sz="1400" b="0" i="0" u="none" strike="noStrike" cap="none" normalizeH="0" baseline="30000">
                          <a:ln>
                            <a:noFill/>
                          </a:ln>
                          <a:solidFill>
                            <a:srgbClr val="FF0000"/>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16</a:t>
                      </a:r>
                      <a:r>
                        <a:rPr kumimoji="0" lang="en-GB" altLang="en-US" sz="1400" b="0" i="0" u="none" strike="noStrike" cap="none" normalizeH="0" baseline="30000">
                          <a:ln>
                            <a:noFill/>
                          </a:ln>
                          <a:solidFill>
                            <a:srgbClr val="FF0000"/>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3">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4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714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4096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256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16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r>
              <a:tr h="3714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A</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r>
              <a:tr h="427038">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(2 x 4096 = 8192)</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+8192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(8 x 256 = 2048)</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+ 2048</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(10 x 16 = 160)</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+ 160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 x 1 = 1)</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+ 1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dirty="0">
                          <a:ln>
                            <a:noFill/>
                          </a:ln>
                          <a:solidFill>
                            <a:schemeClr val="tx1"/>
                          </a:solidFill>
                          <a:effectLst/>
                          <a:latin typeface="Verdana" charset="0"/>
                          <a:ea typeface="MS PGothic" charset="-128"/>
                        </a:rPr>
                        <a:t>= 10406</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12386922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GB" altLang="en-US" dirty="0" smtClean="0"/>
              <a:t>Convert unsigned binary to hexadecimal</a:t>
            </a:r>
            <a:br>
              <a:rPr lang="en-GB" altLang="en-US" dirty="0" smtClean="0"/>
            </a:br>
            <a:endParaRPr lang="en-GB" altLang="en-US" dirty="0" smtClean="0"/>
          </a:p>
        </p:txBody>
      </p:sp>
      <p:sp>
        <p:nvSpPr>
          <p:cNvPr id="5" name="TextBox 1"/>
          <p:cNvSpPr txBox="1">
            <a:spLocks noChangeArrowheads="1"/>
          </p:cNvSpPr>
          <p:nvPr/>
        </p:nvSpPr>
        <p:spPr bwMode="auto">
          <a:xfrm>
            <a:off x="838200" y="1293019"/>
            <a:ext cx="596423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a:lnSpc>
                <a:spcPct val="90000"/>
              </a:lnSpc>
            </a:pPr>
            <a:r>
              <a:rPr lang="en-GB" altLang="en-US" sz="2400" b="1" i="1" dirty="0">
                <a:solidFill>
                  <a:schemeClr val="tx2"/>
                </a:solidFill>
                <a:latin typeface="Times New Roman" panose="02020603050405020304" pitchFamily="18" charset="0"/>
              </a:rPr>
              <a:t>First remember that a ‘nibble’ is 4 bits</a:t>
            </a:r>
          </a:p>
          <a:p>
            <a:endParaRPr lang="en-GB" altLang="en-US" sz="2400" dirty="0">
              <a:latin typeface="Times New Roman" panose="02020603050405020304" pitchFamily="18" charset="0"/>
            </a:endParaRPr>
          </a:p>
        </p:txBody>
      </p:sp>
      <p:sp>
        <p:nvSpPr>
          <p:cNvPr id="6" name="Rectangle 3"/>
          <p:cNvSpPr>
            <a:spLocks noGrp="1" noChangeArrowheads="1"/>
          </p:cNvSpPr>
          <p:nvPr>
            <p:ph idx="1"/>
          </p:nvPr>
        </p:nvSpPr>
        <p:spPr>
          <a:xfrm>
            <a:off x="838200" y="1810108"/>
            <a:ext cx="8218488" cy="3167063"/>
          </a:xfrm>
        </p:spPr>
        <p:txBody>
          <a:bodyPr/>
          <a:lstStyle/>
          <a:p>
            <a:pPr marL="514350" indent="-514350">
              <a:buFont typeface="+mj-lt"/>
              <a:buAutoNum type="arabicPeriod"/>
              <a:defRPr/>
            </a:pPr>
            <a:r>
              <a:rPr lang="en-GB" dirty="0">
                <a:ea typeface="+mn-ea"/>
              </a:rPr>
              <a:t>Break the binary number into 4-bit </a:t>
            </a:r>
            <a:r>
              <a:rPr lang="en-GB" dirty="0" smtClean="0">
                <a:ea typeface="+mn-ea"/>
              </a:rPr>
              <a:t>nibbles.</a:t>
            </a:r>
            <a:endParaRPr lang="en-GB" dirty="0">
              <a:ea typeface="+mn-ea"/>
            </a:endParaRPr>
          </a:p>
          <a:p>
            <a:pPr marL="514350" indent="-514350">
              <a:buFont typeface="+mj-lt"/>
              <a:buAutoNum type="arabicPeriod"/>
              <a:defRPr/>
            </a:pPr>
            <a:r>
              <a:rPr lang="en-GB" dirty="0">
                <a:ea typeface="+mn-ea"/>
              </a:rPr>
              <a:t>Translate each nibble into the hex </a:t>
            </a:r>
            <a:r>
              <a:rPr lang="en-GB" dirty="0" smtClean="0">
                <a:ea typeface="+mn-ea"/>
              </a:rPr>
              <a:t>equivalent.</a:t>
            </a:r>
            <a:endParaRPr lang="en-GB" dirty="0">
              <a:ea typeface="+mn-ea"/>
            </a:endParaRPr>
          </a:p>
          <a:p>
            <a:pPr marL="514350" indent="-514350">
              <a:buFont typeface="+mj-lt"/>
              <a:buAutoNum type="arabicPeriod"/>
              <a:defRPr/>
            </a:pPr>
            <a:r>
              <a:rPr lang="en-GB" dirty="0">
                <a:ea typeface="+mn-ea"/>
              </a:rPr>
              <a:t>Write the hex digits </a:t>
            </a:r>
            <a:r>
              <a:rPr lang="en-GB" dirty="0" smtClean="0">
                <a:ea typeface="+mn-ea"/>
              </a:rPr>
              <a:t>together.</a:t>
            </a:r>
            <a:endParaRPr lang="en-GB" dirty="0">
              <a:ea typeface="+mn-ea"/>
            </a:endParaRPr>
          </a:p>
          <a:p>
            <a:pPr marL="0" indent="0">
              <a:defRPr/>
            </a:pPr>
            <a:endParaRPr lang="en-GB" dirty="0">
              <a:ea typeface="+mn-ea"/>
            </a:endParaRPr>
          </a:p>
          <a:p>
            <a:pPr marL="0" indent="0">
              <a:buFontTx/>
              <a:buNone/>
              <a:defRPr/>
            </a:pPr>
            <a:endParaRPr lang="en-GB" baseline="-25000" dirty="0">
              <a:ea typeface="+mn-ea"/>
            </a:endParaRPr>
          </a:p>
        </p:txBody>
      </p:sp>
    </p:spTree>
    <p:extLst>
      <p:ext uri="{BB962C8B-B14F-4D97-AF65-F5344CB8AC3E}">
        <p14:creationId xmlns:p14="http://schemas.microsoft.com/office/powerpoint/2010/main" val="234224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How to…</a:t>
            </a:r>
            <a:endParaRPr lang="en-GB" dirty="0"/>
          </a:p>
        </p:txBody>
      </p:sp>
      <p:sp>
        <p:nvSpPr>
          <p:cNvPr id="4" name="Rectangle 3"/>
          <p:cNvSpPr>
            <a:spLocks noGrp="1" noChangeArrowheads="1"/>
          </p:cNvSpPr>
          <p:nvPr>
            <p:ph idx="1"/>
          </p:nvPr>
        </p:nvSpPr>
        <p:spPr>
          <a:xfrm>
            <a:off x="838200" y="1442322"/>
            <a:ext cx="8218487" cy="4543425"/>
          </a:xfrm>
        </p:spPr>
        <p:txBody>
          <a:bodyPr/>
          <a:lstStyle/>
          <a:p>
            <a:pPr marL="0" indent="0">
              <a:buNone/>
            </a:pPr>
            <a:r>
              <a:rPr lang="en-GB" altLang="en-US" b="1" dirty="0" smtClean="0"/>
              <a:t>from </a:t>
            </a:r>
            <a:r>
              <a:rPr lang="en-GB" altLang="en-US" b="1" dirty="0" smtClean="0"/>
              <a:t>unsigned binary to hexadecimal:</a:t>
            </a:r>
          </a:p>
          <a:p>
            <a:pPr marL="0" indent="0"/>
            <a:endParaRPr lang="en-GB" altLang="en-US" dirty="0" smtClean="0"/>
          </a:p>
          <a:p>
            <a:pPr marL="0" indent="0">
              <a:buNone/>
            </a:pPr>
            <a:r>
              <a:rPr lang="en-GB" altLang="en-US" dirty="0" smtClean="0"/>
              <a:t>Example 		     11111010</a:t>
            </a:r>
            <a:r>
              <a:rPr lang="en-GB" altLang="en-US" baseline="-25000" dirty="0" smtClean="0"/>
              <a:t>2</a:t>
            </a:r>
          </a:p>
          <a:p>
            <a:pPr marL="0" indent="0">
              <a:buNone/>
            </a:pPr>
            <a:r>
              <a:rPr lang="en-GB" altLang="en-US" dirty="0" smtClean="0"/>
              <a:t>This can be split into      1111</a:t>
            </a:r>
            <a:r>
              <a:rPr lang="en-GB" altLang="en-US" baseline="-25000" dirty="0" smtClean="0"/>
              <a:t>2</a:t>
            </a:r>
            <a:r>
              <a:rPr lang="en-GB" altLang="en-US" dirty="0" smtClean="0"/>
              <a:t>	1010</a:t>
            </a:r>
            <a:r>
              <a:rPr lang="en-GB" altLang="en-US" baseline="-25000" dirty="0" smtClean="0"/>
              <a:t>2</a:t>
            </a:r>
          </a:p>
          <a:p>
            <a:pPr marL="0" indent="0">
              <a:buNone/>
            </a:pPr>
            <a:r>
              <a:rPr lang="en-GB" altLang="en-US" dirty="0" smtClean="0"/>
              <a:t>The hex code for 	     1111</a:t>
            </a:r>
            <a:r>
              <a:rPr lang="en-GB" altLang="en-US" baseline="-25000" dirty="0" smtClean="0"/>
              <a:t>2</a:t>
            </a:r>
            <a:r>
              <a:rPr lang="en-GB" altLang="en-US" dirty="0" smtClean="0"/>
              <a:t>	    is 	F</a:t>
            </a:r>
            <a:r>
              <a:rPr lang="en-GB" altLang="en-US" baseline="-25000" dirty="0" smtClean="0"/>
              <a:t>16</a:t>
            </a:r>
          </a:p>
          <a:p>
            <a:pPr marL="0" indent="0">
              <a:buNone/>
            </a:pPr>
            <a:r>
              <a:rPr lang="en-GB" altLang="en-US" dirty="0" smtClean="0"/>
              <a:t>The hex code for 	     1010</a:t>
            </a:r>
            <a:r>
              <a:rPr lang="en-GB" altLang="en-US" baseline="-25000" dirty="0" smtClean="0"/>
              <a:t>2</a:t>
            </a:r>
            <a:r>
              <a:rPr lang="en-GB" altLang="en-US" dirty="0" smtClean="0"/>
              <a:t>	    is 	A</a:t>
            </a:r>
            <a:r>
              <a:rPr lang="en-GB" altLang="en-US" baseline="-25000" dirty="0" smtClean="0"/>
              <a:t>16</a:t>
            </a:r>
          </a:p>
          <a:p>
            <a:pPr marL="0" indent="0">
              <a:buFontTx/>
              <a:buNone/>
            </a:pPr>
            <a:endParaRPr lang="en-GB" altLang="en-US" baseline="-25000" dirty="0" smtClean="0"/>
          </a:p>
          <a:p>
            <a:pPr marL="0" indent="0">
              <a:buNone/>
            </a:pPr>
            <a:r>
              <a:rPr lang="en-GB" altLang="en-US" dirty="0" smtClean="0"/>
              <a:t>Therefore, the number is		FA</a:t>
            </a:r>
            <a:r>
              <a:rPr lang="en-GB" altLang="en-US" baseline="-25000" dirty="0" smtClean="0"/>
              <a:t>16</a:t>
            </a:r>
          </a:p>
          <a:p>
            <a:pPr marL="0" indent="0"/>
            <a:endParaRPr lang="en-GB" altLang="en-US" baseline="-25000" dirty="0" smtClean="0"/>
          </a:p>
          <a:p>
            <a:pPr marL="0" indent="0"/>
            <a:endParaRPr lang="en-GB" altLang="en-US" baseline="-25000" dirty="0" smtClean="0"/>
          </a:p>
          <a:p>
            <a:pPr marL="0" indent="0"/>
            <a:endParaRPr lang="en-GB" altLang="en-US" baseline="-25000" dirty="0" smtClean="0"/>
          </a:p>
          <a:p>
            <a:pPr marL="0" indent="0">
              <a:buFontTx/>
              <a:buNone/>
            </a:pPr>
            <a:endParaRPr lang="en-GB" altLang="en-US" baseline="-25000" dirty="0" smtClean="0"/>
          </a:p>
        </p:txBody>
      </p:sp>
    </p:spTree>
    <p:extLst>
      <p:ext uri="{BB962C8B-B14F-4D97-AF65-F5344CB8AC3E}">
        <p14:creationId xmlns:p14="http://schemas.microsoft.com/office/powerpoint/2010/main" val="374160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GB" altLang="en-US" dirty="0" smtClean="0"/>
              <a:t>How to…</a:t>
            </a:r>
            <a:endParaRPr lang="en-GB" altLang="en-US" sz="3600" dirty="0" smtClean="0"/>
          </a:p>
        </p:txBody>
      </p:sp>
      <p:sp>
        <p:nvSpPr>
          <p:cNvPr id="5" name="Rectangle 3"/>
          <p:cNvSpPr>
            <a:spLocks noGrp="1" noChangeArrowheads="1"/>
          </p:cNvSpPr>
          <p:nvPr>
            <p:ph idx="1"/>
          </p:nvPr>
        </p:nvSpPr>
        <p:spPr>
          <a:xfrm>
            <a:off x="838200" y="1413501"/>
            <a:ext cx="10515600" cy="4351338"/>
          </a:xfrm>
        </p:spPr>
        <p:txBody>
          <a:bodyPr/>
          <a:lstStyle/>
          <a:p>
            <a:pPr marL="0" indent="0">
              <a:buNone/>
              <a:defRPr/>
            </a:pPr>
            <a:r>
              <a:rPr lang="en-GB" altLang="en-US" b="1" dirty="0" smtClean="0">
                <a:ea typeface="+mn-ea"/>
              </a:rPr>
              <a:t>Convert hexadecimal to unsigned binary</a:t>
            </a:r>
            <a:endParaRPr lang="en-GB" dirty="0" smtClean="0">
              <a:ea typeface="+mn-ea"/>
            </a:endParaRPr>
          </a:p>
          <a:p>
            <a:pPr marL="0" indent="0">
              <a:defRPr/>
            </a:pPr>
            <a:endParaRPr lang="en-GB" dirty="0" smtClean="0">
              <a:ea typeface="+mn-ea"/>
            </a:endParaRPr>
          </a:p>
          <a:p>
            <a:pPr marL="0" indent="0">
              <a:buNone/>
              <a:defRPr/>
            </a:pPr>
            <a:r>
              <a:rPr lang="en-GB" dirty="0" smtClean="0">
                <a:ea typeface="+mn-ea"/>
              </a:rPr>
              <a:t>The quickest way to translate back to binary is to repeat the process in reverse.</a:t>
            </a:r>
          </a:p>
          <a:p>
            <a:pPr marL="0" indent="0">
              <a:defRPr/>
            </a:pPr>
            <a:endParaRPr lang="en-GB" dirty="0" smtClean="0">
              <a:ea typeface="+mn-ea"/>
            </a:endParaRPr>
          </a:p>
          <a:p>
            <a:pPr marL="514350" indent="-514350">
              <a:buFont typeface="+mj-lt"/>
              <a:buAutoNum type="arabicPeriod"/>
              <a:defRPr/>
            </a:pPr>
            <a:r>
              <a:rPr lang="en-GB" dirty="0" smtClean="0">
                <a:ea typeface="+mn-ea"/>
              </a:rPr>
              <a:t>Convert each hex character to a 4-bit nibble.</a:t>
            </a:r>
          </a:p>
          <a:p>
            <a:pPr marL="514350" indent="-514350">
              <a:buFont typeface="+mj-lt"/>
              <a:buAutoNum type="arabicPeriod"/>
              <a:defRPr/>
            </a:pPr>
            <a:r>
              <a:rPr lang="en-GB" dirty="0" smtClean="0">
                <a:ea typeface="+mn-ea"/>
              </a:rPr>
              <a:t>Combine the nibbles into a single 8 bit binary value.</a:t>
            </a:r>
            <a:endParaRPr lang="en-GB" dirty="0">
              <a:ea typeface="+mn-ea"/>
            </a:endParaRPr>
          </a:p>
        </p:txBody>
      </p:sp>
      <p:sp>
        <p:nvSpPr>
          <p:cNvPr id="6" name="Rectangle 1"/>
          <p:cNvSpPr>
            <a:spLocks noChangeArrowheads="1"/>
          </p:cNvSpPr>
          <p:nvPr/>
        </p:nvSpPr>
        <p:spPr bwMode="auto">
          <a:xfrm>
            <a:off x="838200" y="5264731"/>
            <a:ext cx="433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r>
              <a:rPr lang="en-GB" altLang="en-US" sz="2000" b="1"/>
              <a:t>Now do Activity 11.1.1</a:t>
            </a:r>
          </a:p>
        </p:txBody>
      </p:sp>
    </p:spTree>
    <p:extLst>
      <p:ext uri="{BB962C8B-B14F-4D97-AF65-F5344CB8AC3E}">
        <p14:creationId xmlns:p14="http://schemas.microsoft.com/office/powerpoint/2010/main" val="120807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290" y="712855"/>
            <a:ext cx="10515600" cy="1325563"/>
          </a:xfrm>
        </p:spPr>
        <p:txBody>
          <a:bodyPr/>
          <a:lstStyle/>
          <a:p>
            <a:r>
              <a:rPr lang="en-GB" altLang="en-US" dirty="0" smtClean="0"/>
              <a:t>Binary numbers:</a:t>
            </a:r>
            <a:br>
              <a:rPr lang="en-GB" altLang="en-US" dirty="0" smtClean="0"/>
            </a:br>
            <a:r>
              <a:rPr lang="en-GB" altLang="en-US" dirty="0" smtClean="0"/>
              <a:t>Week 7 Lesson 1</a:t>
            </a:r>
            <a:endParaRPr lang="en-GB" dirty="0"/>
          </a:p>
        </p:txBody>
      </p:sp>
    </p:spTree>
    <p:extLst>
      <p:ext uri="{BB962C8B-B14F-4D97-AF65-F5344CB8AC3E}">
        <p14:creationId xmlns:p14="http://schemas.microsoft.com/office/powerpoint/2010/main" val="1762250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p:txBody>
          <a:bodyPr/>
          <a:lstStyle/>
          <a:p>
            <a:r>
              <a:rPr lang="en-GB" altLang="en-US" dirty="0" smtClean="0"/>
              <a:t>Why is hexadecimal used to represent binary?</a:t>
            </a:r>
            <a:r>
              <a:rPr lang="en-GB" altLang="en-US" sz="3600" dirty="0" smtClean="0"/>
              <a:t/>
            </a:r>
            <a:br>
              <a:rPr lang="en-GB" altLang="en-US" sz="3600" dirty="0" smtClean="0"/>
            </a:br>
            <a:endParaRPr lang="en-GB" altLang="en-US" sz="3600" dirty="0" smtClean="0"/>
          </a:p>
        </p:txBody>
      </p:sp>
      <p:pic>
        <p:nvPicPr>
          <p:cNvPr id="5" name="Content Placeholder 1"/>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16258" y="1690688"/>
            <a:ext cx="3668713" cy="2424113"/>
          </a:xfrm>
          <a:ln>
            <a:solidFill>
              <a:schemeClr val="tx1"/>
            </a:solidFill>
            <a:miter lim="800000"/>
            <a:headEnd/>
            <a:tailEnd/>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00789" y="3493572"/>
            <a:ext cx="3827463" cy="2460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p:cNvSpPr txBox="1">
            <a:spLocks noChangeArrowheads="1"/>
          </p:cNvSpPr>
          <p:nvPr/>
        </p:nvSpPr>
        <p:spPr bwMode="auto">
          <a:xfrm>
            <a:off x="1116258" y="5240339"/>
            <a:ext cx="2665412" cy="400050"/>
          </a:xfrm>
          <a:prstGeom prst="rect">
            <a:avLst/>
          </a:prstGeom>
          <a:noFill/>
          <a:ln>
            <a:noFill/>
          </a:ln>
          <a:extLst/>
        </p:spPr>
        <p:txBody>
          <a:bodyPr>
            <a:spAutoFit/>
          </a:bodyPr>
          <a:lstStyle>
            <a:lvl1pPr>
              <a:defRPr sz="2000">
                <a:solidFill>
                  <a:schemeClr val="tx1"/>
                </a:solidFill>
                <a:latin typeface="Verdana" charset="0"/>
                <a:ea typeface="ＭＳ Ｐゴシック" charset="0"/>
                <a:cs typeface="Arial" charset="0"/>
              </a:defRPr>
            </a:lvl1pPr>
            <a:lvl2pPr marL="742950" indent="-285750">
              <a:defRPr sz="2000">
                <a:solidFill>
                  <a:schemeClr val="tx1"/>
                </a:solidFill>
                <a:latin typeface="Verdana" charset="0"/>
                <a:ea typeface="Arial" charset="0"/>
                <a:cs typeface="Arial" charset="0"/>
              </a:defRPr>
            </a:lvl2pPr>
            <a:lvl3pPr marL="1143000" indent="-228600">
              <a:defRPr sz="2000">
                <a:solidFill>
                  <a:schemeClr val="tx1"/>
                </a:solidFill>
                <a:latin typeface="Verdana" charset="0"/>
                <a:ea typeface="Arial" charset="0"/>
                <a:cs typeface="Arial" charset="0"/>
              </a:defRPr>
            </a:lvl3pPr>
            <a:lvl4pPr marL="1600200" indent="-228600">
              <a:defRPr sz="2000">
                <a:solidFill>
                  <a:schemeClr val="tx1"/>
                </a:solidFill>
                <a:latin typeface="Verdana" charset="0"/>
                <a:ea typeface="Arial" charset="0"/>
                <a:cs typeface="Arial" charset="0"/>
              </a:defRPr>
            </a:lvl4pPr>
            <a:lvl5pPr>
              <a:defRPr sz="2000">
                <a:solidFill>
                  <a:schemeClr val="tx1"/>
                </a:solidFill>
                <a:latin typeface="Verdana" charset="0"/>
                <a:ea typeface="Arial" charset="0"/>
                <a:cs typeface="Arial" charset="0"/>
              </a:defRPr>
            </a:lvl5pPr>
            <a:lvl6pPr eaLnBrk="0" fontAlgn="base" hangingPunct="0">
              <a:lnSpc>
                <a:spcPct val="120000"/>
              </a:lnSpc>
              <a:spcBef>
                <a:spcPct val="0"/>
              </a:spcBef>
              <a:spcAft>
                <a:spcPct val="0"/>
              </a:spcAft>
              <a:buSzPct val="80000"/>
              <a:buFont typeface="Verdana" charset="0"/>
              <a:defRPr sz="2000">
                <a:solidFill>
                  <a:schemeClr val="tx1"/>
                </a:solidFill>
                <a:latin typeface="Verdana" charset="0"/>
                <a:ea typeface="Arial" charset="0"/>
                <a:cs typeface="Arial" charset="0"/>
              </a:defRPr>
            </a:lvl6pPr>
            <a:lvl7pPr eaLnBrk="0" fontAlgn="base" hangingPunct="0">
              <a:lnSpc>
                <a:spcPct val="120000"/>
              </a:lnSpc>
              <a:spcBef>
                <a:spcPct val="0"/>
              </a:spcBef>
              <a:spcAft>
                <a:spcPct val="0"/>
              </a:spcAft>
              <a:buSzPct val="80000"/>
              <a:buFont typeface="Verdana" charset="0"/>
              <a:defRPr sz="2000">
                <a:solidFill>
                  <a:schemeClr val="tx1"/>
                </a:solidFill>
                <a:latin typeface="Verdana" charset="0"/>
                <a:ea typeface="Arial" charset="0"/>
                <a:cs typeface="Arial" charset="0"/>
              </a:defRPr>
            </a:lvl7pPr>
            <a:lvl8pPr eaLnBrk="0" fontAlgn="base" hangingPunct="0">
              <a:lnSpc>
                <a:spcPct val="120000"/>
              </a:lnSpc>
              <a:spcBef>
                <a:spcPct val="0"/>
              </a:spcBef>
              <a:spcAft>
                <a:spcPct val="0"/>
              </a:spcAft>
              <a:buSzPct val="80000"/>
              <a:buFont typeface="Verdana" charset="0"/>
              <a:defRPr sz="2000">
                <a:solidFill>
                  <a:schemeClr val="tx1"/>
                </a:solidFill>
                <a:latin typeface="Verdana" charset="0"/>
                <a:ea typeface="Arial" charset="0"/>
                <a:cs typeface="Arial" charset="0"/>
              </a:defRPr>
            </a:lvl8pPr>
            <a:lvl9pPr eaLnBrk="0" fontAlgn="base" hangingPunct="0">
              <a:lnSpc>
                <a:spcPct val="120000"/>
              </a:lnSpc>
              <a:spcBef>
                <a:spcPct val="0"/>
              </a:spcBef>
              <a:spcAft>
                <a:spcPct val="0"/>
              </a:spcAft>
              <a:buSzPct val="80000"/>
              <a:buFont typeface="Verdana" charset="0"/>
              <a:defRPr sz="2000">
                <a:solidFill>
                  <a:schemeClr val="tx1"/>
                </a:solidFill>
                <a:latin typeface="Verdana" charset="0"/>
                <a:ea typeface="Arial" charset="0"/>
                <a:cs typeface="Arial" charset="0"/>
              </a:defRPr>
            </a:lvl9pPr>
          </a:lstStyle>
          <a:p>
            <a:pPr>
              <a:defRPr/>
            </a:pPr>
            <a:r>
              <a:rPr lang="en-GB" dirty="0" smtClean="0">
                <a:latin typeface="+mn-lt"/>
              </a:rPr>
              <a:t>Think about it!</a:t>
            </a:r>
          </a:p>
        </p:txBody>
      </p:sp>
    </p:spTree>
    <p:extLst>
      <p:ext uri="{BB962C8B-B14F-4D97-AF65-F5344CB8AC3E}">
        <p14:creationId xmlns:p14="http://schemas.microsoft.com/office/powerpoint/2010/main" val="380820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Because:</a:t>
            </a:r>
            <a:endParaRPr lang="en-GB" dirty="0"/>
          </a:p>
        </p:txBody>
      </p:sp>
      <p:sp>
        <p:nvSpPr>
          <p:cNvPr id="3" name="Content Placeholder 2"/>
          <p:cNvSpPr>
            <a:spLocks noGrp="1"/>
          </p:cNvSpPr>
          <p:nvPr>
            <p:ph idx="1"/>
          </p:nvPr>
        </p:nvSpPr>
        <p:spPr>
          <a:xfrm>
            <a:off x="954109" y="1690688"/>
            <a:ext cx="10515600" cy="4351338"/>
          </a:xfrm>
        </p:spPr>
        <p:txBody>
          <a:bodyPr/>
          <a:lstStyle/>
          <a:p>
            <a:pPr marL="0" indent="0">
              <a:buNone/>
            </a:pPr>
            <a:r>
              <a:rPr lang="en-GB" altLang="en-US" dirty="0" smtClean="0"/>
              <a:t>It’s a way of writing binary numbers in a shorter number of digits.</a:t>
            </a:r>
          </a:p>
          <a:p>
            <a:pPr marL="0" indent="0"/>
            <a:endParaRPr lang="en-GB" altLang="en-US" dirty="0" smtClean="0"/>
          </a:p>
          <a:p>
            <a:pPr marL="1588" lvl="1" indent="0">
              <a:buNone/>
            </a:pPr>
            <a:r>
              <a:rPr lang="en-GB" altLang="en-US" dirty="0" smtClean="0">
                <a:ea typeface="Arial" panose="020B0604020202020204" pitchFamily="34" charset="0"/>
              </a:rPr>
              <a:t>Easier for </a:t>
            </a:r>
            <a:r>
              <a:rPr lang="en-GB" altLang="en-US" b="1" dirty="0" smtClean="0">
                <a:ea typeface="Arial" panose="020B0604020202020204" pitchFamily="34" charset="0"/>
              </a:rPr>
              <a:t>humans</a:t>
            </a:r>
            <a:r>
              <a:rPr lang="en-GB" altLang="en-US" dirty="0" smtClean="0">
                <a:ea typeface="Arial" panose="020B0604020202020204" pitchFamily="34" charset="0"/>
              </a:rPr>
              <a:t> to read than pure binary.</a:t>
            </a:r>
          </a:p>
          <a:p>
            <a:pPr marL="1588" lvl="1" indent="0"/>
            <a:r>
              <a:rPr lang="en-GB" altLang="en-US" dirty="0" smtClean="0">
                <a:ea typeface="Arial" panose="020B0604020202020204" pitchFamily="34" charset="0"/>
              </a:rPr>
              <a:t> The computer still just understands binary.</a:t>
            </a:r>
          </a:p>
          <a:p>
            <a:pPr marL="1588" lvl="1" indent="0">
              <a:buNone/>
            </a:pPr>
            <a:endParaRPr lang="en-GB" altLang="en-US" dirty="0" smtClean="0">
              <a:ea typeface="Arial" panose="020B0604020202020204" pitchFamily="34" charset="0"/>
            </a:endParaRPr>
          </a:p>
          <a:p>
            <a:pPr marL="1588" lvl="1" indent="0">
              <a:buNone/>
            </a:pPr>
            <a:r>
              <a:rPr lang="en-GB" altLang="en-US" dirty="0" smtClean="0">
                <a:ea typeface="Arial" panose="020B0604020202020204" pitchFamily="34" charset="0"/>
              </a:rPr>
              <a:t>A common misconception is that hex takes up less memory.</a:t>
            </a:r>
          </a:p>
          <a:p>
            <a:pPr marL="1588" lvl="1" indent="0"/>
            <a:r>
              <a:rPr lang="en-GB" altLang="en-US" dirty="0" smtClean="0">
                <a:ea typeface="Arial" panose="020B0604020202020204" pitchFamily="34" charset="0"/>
              </a:rPr>
              <a:t> It doesn’t, remember all 0s and 1s in memory.</a:t>
            </a:r>
          </a:p>
          <a:p>
            <a:pPr marL="0" indent="0"/>
            <a:endParaRPr lang="en-GB" altLang="en-US" dirty="0" smtClean="0"/>
          </a:p>
          <a:p>
            <a:endParaRPr lang="en-GB" dirty="0"/>
          </a:p>
        </p:txBody>
      </p:sp>
    </p:spTree>
    <p:extLst>
      <p:ext uri="{BB962C8B-B14F-4D97-AF65-F5344CB8AC3E}">
        <p14:creationId xmlns:p14="http://schemas.microsoft.com/office/powerpoint/2010/main" val="35444288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Low and high level programming languages:</a:t>
            </a:r>
            <a:br>
              <a:rPr lang="en-GB" altLang="en-US" dirty="0" smtClean="0"/>
            </a:br>
            <a:r>
              <a:rPr lang="en-GB" altLang="en-US" dirty="0" smtClean="0"/>
              <a:t>Week 12 Lesson 1</a:t>
            </a:r>
            <a:endParaRPr lang="en-GB" dirty="0"/>
          </a:p>
        </p:txBody>
      </p:sp>
    </p:spTree>
    <p:extLst>
      <p:ext uri="{BB962C8B-B14F-4D97-AF65-F5344CB8AC3E}">
        <p14:creationId xmlns:p14="http://schemas.microsoft.com/office/powerpoint/2010/main" val="734549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146184"/>
            <a:ext cx="10515600" cy="1325563"/>
          </a:xfrm>
        </p:spPr>
        <p:txBody>
          <a:bodyPr/>
          <a:lstStyle/>
          <a:p>
            <a:r>
              <a:rPr lang="en-GB" altLang="en-US" dirty="0" smtClean="0"/>
              <a:t>Machine code</a:t>
            </a:r>
          </a:p>
        </p:txBody>
      </p:sp>
      <p:sp>
        <p:nvSpPr>
          <p:cNvPr id="5" name="Content Placeholder 2"/>
          <p:cNvSpPr>
            <a:spLocks noGrp="1"/>
          </p:cNvSpPr>
          <p:nvPr>
            <p:ph idx="1"/>
          </p:nvPr>
        </p:nvSpPr>
        <p:spPr>
          <a:xfrm>
            <a:off x="838199" y="1213945"/>
            <a:ext cx="9915659" cy="4525962"/>
          </a:xfrm>
        </p:spPr>
        <p:txBody>
          <a:bodyPr>
            <a:normAutofit fontScale="92500" lnSpcReduction="10000"/>
          </a:bodyPr>
          <a:lstStyle/>
          <a:p>
            <a:pPr marL="0" indent="0">
              <a:buNone/>
              <a:defRPr/>
            </a:pPr>
            <a:r>
              <a:rPr lang="en-GB" dirty="0" smtClean="0">
                <a:ea typeface="+mn-ea"/>
              </a:rPr>
              <a:t>Recall that all a computer recognises is binary code.</a:t>
            </a:r>
          </a:p>
          <a:p>
            <a:pPr marL="0" indent="0">
              <a:buNone/>
              <a:defRPr/>
            </a:pPr>
            <a:r>
              <a:rPr lang="en-GB" dirty="0" smtClean="0">
                <a:ea typeface="+mn-ea"/>
              </a:rPr>
              <a:t>We now know that 0s and 1s can represent different things and so far have looked at representing numbers.</a:t>
            </a:r>
          </a:p>
          <a:p>
            <a:pPr marL="0" indent="0">
              <a:buNone/>
              <a:defRPr/>
            </a:pPr>
            <a:r>
              <a:rPr lang="en-GB" dirty="0" smtClean="0">
                <a:ea typeface="+mn-ea"/>
              </a:rPr>
              <a:t>0s and 1s also represent machine instructions:</a:t>
            </a:r>
          </a:p>
          <a:p>
            <a:pPr>
              <a:buFont typeface="Arial" panose="020B0604020202020204" pitchFamily="34" charset="0"/>
              <a:buChar char="•"/>
              <a:defRPr/>
            </a:pPr>
            <a:r>
              <a:rPr lang="en-GB" dirty="0">
                <a:ea typeface="+mn-ea"/>
              </a:rPr>
              <a:t>That is, binary digits that represent the program in such a way that the processor can run </a:t>
            </a:r>
            <a:r>
              <a:rPr lang="en-GB" dirty="0" smtClean="0">
                <a:ea typeface="+mn-ea"/>
              </a:rPr>
              <a:t>it.</a:t>
            </a:r>
            <a:endParaRPr lang="en-GB" dirty="0">
              <a:ea typeface="+mn-ea"/>
            </a:endParaRPr>
          </a:p>
          <a:p>
            <a:pPr>
              <a:buFont typeface="Arial" panose="020B0604020202020204" pitchFamily="34" charset="0"/>
              <a:buChar char="•"/>
              <a:defRPr/>
            </a:pPr>
            <a:r>
              <a:rPr lang="en-GB" dirty="0" smtClean="0">
                <a:ea typeface="+mn-ea"/>
              </a:rPr>
              <a:t>The software instructions which make the hardware work.</a:t>
            </a:r>
          </a:p>
          <a:p>
            <a:pPr marL="0" indent="0">
              <a:buNone/>
              <a:defRPr/>
            </a:pPr>
            <a:r>
              <a:rPr lang="en-GB" dirty="0" smtClean="0">
                <a:ea typeface="+mn-ea"/>
              </a:rPr>
              <a:t>These machine instructions relate to a single processor, e.g.</a:t>
            </a:r>
          </a:p>
          <a:p>
            <a:pPr marL="0" indent="0">
              <a:defRPr/>
            </a:pPr>
            <a:endParaRPr lang="en-GB" dirty="0" smtClean="0">
              <a:ea typeface="+mn-ea"/>
            </a:endParaRPr>
          </a:p>
          <a:p>
            <a:pPr marL="0" indent="0">
              <a:buNone/>
              <a:defRPr/>
            </a:pPr>
            <a:r>
              <a:rPr lang="en-GB" dirty="0" smtClean="0">
                <a:ea typeface="+mn-ea"/>
              </a:rPr>
              <a:t>        ARM					Intel</a:t>
            </a:r>
          </a:p>
          <a:p>
            <a:pPr>
              <a:buFont typeface="Arial" panose="020B0604020202020204" pitchFamily="34" charset="0"/>
              <a:buChar char="•"/>
              <a:defRPr/>
            </a:pPr>
            <a:endParaRPr lang="en-GB" dirty="0">
              <a:ea typeface="+mn-ea"/>
            </a:endParaRPr>
          </a:p>
          <a:p>
            <a:pPr>
              <a:buFont typeface="Arial" panose="020B0604020202020204" pitchFamily="34" charset="0"/>
              <a:buChar char="•"/>
              <a:defRPr/>
            </a:pPr>
            <a:endParaRPr lang="en-GB" dirty="0" smtClean="0">
              <a:ea typeface="+mn-ea"/>
            </a:endParaRPr>
          </a:p>
          <a:p>
            <a:pPr marL="0" indent="0">
              <a:defRPr/>
            </a:pPr>
            <a:endParaRPr lang="en-GB" dirty="0">
              <a:ea typeface="+mn-ea"/>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6280" y="5489977"/>
            <a:ext cx="1258887"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41489" y="5291539"/>
            <a:ext cx="1271587"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7524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altLang="en-US" dirty="0" smtClean="0"/>
              <a:t>ARM inside…</a:t>
            </a:r>
          </a:p>
        </p:txBody>
      </p:sp>
      <p:sp>
        <p:nvSpPr>
          <p:cNvPr id="5" name="Text Box 85">
            <a:hlinkClick r:id="rId3"/>
          </p:cNvPr>
          <p:cNvSpPr txBox="1">
            <a:spLocks noChangeArrowheads="1"/>
          </p:cNvSpPr>
          <p:nvPr/>
        </p:nvSpPr>
        <p:spPr bwMode="auto">
          <a:xfrm>
            <a:off x="1077064" y="1465710"/>
            <a:ext cx="1992312" cy="823912"/>
          </a:xfrm>
          <a:prstGeom prst="rect">
            <a:avLst/>
          </a:prstGeom>
          <a:solidFill>
            <a:srgbClr val="333300"/>
          </a:solidFill>
          <a:ln>
            <a:noFill/>
          </a:ln>
          <a:effectLst/>
          <a:extLst>
            <a:ext uri="{91240B29-F687-4f45-9708-019B960494DF}"/>
            <a:ext uri="{AF507438-7753-43e0-B8FC-AC1667EBCBE1}"/>
          </a:extLst>
        </p:spPr>
        <p:txBody>
          <a:bodyPr>
            <a:spAutoFit/>
          </a:bodyPr>
          <a:lstStyle/>
          <a:p>
            <a:pPr algn="ctr">
              <a:spcBef>
                <a:spcPct val="50000"/>
              </a:spcBef>
              <a:defRPr/>
            </a:pPr>
            <a:r>
              <a:rPr lang="en-GB" sz="2400" dirty="0" err="1">
                <a:solidFill>
                  <a:schemeClr val="bg1"/>
                </a:solidFill>
                <a:latin typeface="+mn-lt"/>
                <a:ea typeface="+mn-ea"/>
              </a:rPr>
              <a:t>eReader</a:t>
            </a:r>
            <a:r>
              <a:rPr lang="en-GB" sz="4800" dirty="0">
                <a:solidFill>
                  <a:schemeClr val="bg1"/>
                </a:solidFill>
                <a:latin typeface="Times New Roman" pitchFamily="18" charset="0"/>
                <a:ea typeface="+mn-ea"/>
              </a:rPr>
              <a:t> </a:t>
            </a:r>
          </a:p>
        </p:txBody>
      </p:sp>
      <p:sp>
        <p:nvSpPr>
          <p:cNvPr id="6" name="Text Box 86">
            <a:hlinkClick r:id="rId4"/>
          </p:cNvPr>
          <p:cNvSpPr txBox="1">
            <a:spLocks noChangeArrowheads="1"/>
          </p:cNvSpPr>
          <p:nvPr/>
        </p:nvSpPr>
        <p:spPr bwMode="auto">
          <a:xfrm>
            <a:off x="1421193" y="2791273"/>
            <a:ext cx="2147888" cy="460375"/>
          </a:xfrm>
          <a:prstGeom prst="rect">
            <a:avLst/>
          </a:prstGeom>
          <a:solidFill>
            <a:srgbClr val="00B0F0"/>
          </a:solidFill>
          <a:ln>
            <a:noFill/>
          </a:ln>
          <a:effectLst/>
        </p:spPr>
        <p:txBody>
          <a:bodyPr>
            <a:spAutoFit/>
          </a:bodyPr>
          <a:lstStyle/>
          <a:p>
            <a:pPr algn="ctr">
              <a:spcBef>
                <a:spcPct val="50000"/>
              </a:spcBef>
              <a:defRPr/>
            </a:pPr>
            <a:r>
              <a:rPr lang="en-GB" sz="2400" dirty="0">
                <a:latin typeface="+mn-lt"/>
                <a:ea typeface="+mn-ea"/>
              </a:rPr>
              <a:t>smartphone</a:t>
            </a:r>
          </a:p>
        </p:txBody>
      </p:sp>
      <p:sp>
        <p:nvSpPr>
          <p:cNvPr id="7" name="Text Box 83">
            <a:hlinkClick r:id="rId5"/>
          </p:cNvPr>
          <p:cNvSpPr txBox="1">
            <a:spLocks noChangeArrowheads="1"/>
          </p:cNvSpPr>
          <p:nvPr/>
        </p:nvSpPr>
        <p:spPr bwMode="auto">
          <a:xfrm>
            <a:off x="665901" y="3660262"/>
            <a:ext cx="2403475" cy="461962"/>
          </a:xfrm>
          <a:prstGeom prst="rect">
            <a:avLst/>
          </a:prstGeom>
          <a:solidFill>
            <a:schemeClr val="tx2">
              <a:lumMod val="40000"/>
              <a:lumOff val="60000"/>
            </a:schemeClr>
          </a:solidFill>
          <a:ln>
            <a:noFill/>
          </a:ln>
          <a:effectLst/>
        </p:spPr>
        <p:txBody>
          <a:bodyPr>
            <a:spAutoFit/>
          </a:bodyPr>
          <a:lstStyle/>
          <a:p>
            <a:pPr algn="ctr">
              <a:spcBef>
                <a:spcPct val="50000"/>
              </a:spcBef>
              <a:defRPr/>
            </a:pPr>
            <a:r>
              <a:rPr lang="en-GB" sz="2400" dirty="0">
                <a:latin typeface="+mn-lt"/>
                <a:ea typeface="+mn-ea"/>
              </a:rPr>
              <a:t>fitness band</a:t>
            </a:r>
          </a:p>
        </p:txBody>
      </p:sp>
      <p:sp>
        <p:nvSpPr>
          <p:cNvPr id="8" name="Text Box 86">
            <a:hlinkClick r:id="rId6"/>
          </p:cNvPr>
          <p:cNvSpPr txBox="1">
            <a:spLocks noChangeArrowheads="1"/>
          </p:cNvSpPr>
          <p:nvPr/>
        </p:nvSpPr>
        <p:spPr bwMode="auto">
          <a:xfrm>
            <a:off x="484188" y="4630738"/>
            <a:ext cx="1920875" cy="461962"/>
          </a:xfrm>
          <a:prstGeom prst="rect">
            <a:avLst/>
          </a:prstGeom>
          <a:solidFill>
            <a:srgbClr val="339966"/>
          </a:solidFill>
          <a:ln>
            <a:noFill/>
          </a:ln>
          <a:effectLst/>
          <a:extLst>
            <a:ext uri="{91240B29-F687-4f45-9708-019B960494DF}"/>
            <a:ext uri="{AF507438-7753-43e0-B8FC-AC1667EBCBE1}"/>
          </a:extLst>
        </p:spPr>
        <p:txBody>
          <a:bodyPr>
            <a:spAutoFit/>
          </a:bodyPr>
          <a:lstStyle/>
          <a:p>
            <a:pPr algn="ctr">
              <a:spcBef>
                <a:spcPct val="50000"/>
              </a:spcBef>
              <a:defRPr/>
            </a:pPr>
            <a:r>
              <a:rPr lang="en-GB" sz="2400" dirty="0">
                <a:latin typeface="+mn-lt"/>
                <a:ea typeface="+mn-ea"/>
              </a:rPr>
              <a:t>digital TV </a:t>
            </a:r>
          </a:p>
        </p:txBody>
      </p:sp>
      <p:sp>
        <p:nvSpPr>
          <p:cNvPr id="9" name="Text Box 83">
            <a:hlinkClick r:id="rId7"/>
          </p:cNvPr>
          <p:cNvSpPr txBox="1">
            <a:spLocks noChangeArrowheads="1"/>
          </p:cNvSpPr>
          <p:nvPr/>
        </p:nvSpPr>
        <p:spPr bwMode="auto">
          <a:xfrm>
            <a:off x="877888" y="5646738"/>
            <a:ext cx="2624137" cy="461962"/>
          </a:xfrm>
          <a:prstGeom prst="rect">
            <a:avLst/>
          </a:prstGeom>
          <a:solidFill>
            <a:schemeClr val="accent1">
              <a:lumMod val="60000"/>
              <a:lumOff val="40000"/>
            </a:schemeClr>
          </a:solidFill>
          <a:ln>
            <a:noFill/>
          </a:ln>
          <a:effectLst/>
        </p:spPr>
        <p:txBody>
          <a:bodyPr>
            <a:spAutoFit/>
          </a:bodyPr>
          <a:lstStyle/>
          <a:p>
            <a:pPr algn="ctr">
              <a:spcBef>
                <a:spcPct val="50000"/>
              </a:spcBef>
              <a:defRPr/>
            </a:pPr>
            <a:r>
              <a:rPr lang="en-GB" sz="2400" dirty="0">
                <a:latin typeface="+mn-lt"/>
                <a:ea typeface="+mn-ea"/>
              </a:rPr>
              <a:t>games console</a:t>
            </a:r>
          </a:p>
        </p:txBody>
      </p:sp>
      <p:sp>
        <p:nvSpPr>
          <p:cNvPr id="10" name="Text Box 87">
            <a:hlinkClick r:id="rId8"/>
          </p:cNvPr>
          <p:cNvSpPr txBox="1">
            <a:spLocks noChangeArrowheads="1"/>
          </p:cNvSpPr>
          <p:nvPr/>
        </p:nvSpPr>
        <p:spPr bwMode="auto">
          <a:xfrm>
            <a:off x="4616450" y="1871227"/>
            <a:ext cx="1479550" cy="701675"/>
          </a:xfrm>
          <a:prstGeom prst="rect">
            <a:avLst/>
          </a:prstGeom>
          <a:solidFill>
            <a:srgbClr val="CC99FF"/>
          </a:solidFill>
          <a:ln>
            <a:noFill/>
          </a:ln>
          <a:effectLst/>
          <a:extLst>
            <a:ext uri="{91240B29-F687-4f45-9708-019B960494DF}"/>
            <a:ext uri="{AF507438-7753-43e0-B8FC-AC1667EBCBE1}"/>
          </a:extLst>
        </p:spPr>
        <p:txBody>
          <a:bodyPr>
            <a:spAutoFit/>
          </a:bodyPr>
          <a:lstStyle/>
          <a:p>
            <a:pPr algn="ctr">
              <a:spcBef>
                <a:spcPts val="0"/>
              </a:spcBef>
              <a:defRPr/>
            </a:pPr>
            <a:r>
              <a:rPr lang="en-GB" sz="2400" dirty="0">
                <a:latin typeface="+mn-lt"/>
                <a:ea typeface="+mn-ea"/>
              </a:rPr>
              <a:t>tablet</a:t>
            </a:r>
            <a:r>
              <a:rPr lang="en-GB" sz="4000" b="1" dirty="0">
                <a:ea typeface="+mn-ea"/>
              </a:rPr>
              <a:t> </a:t>
            </a:r>
          </a:p>
        </p:txBody>
      </p:sp>
      <p:sp>
        <p:nvSpPr>
          <p:cNvPr id="11" name="Text Box 87">
            <a:hlinkClick r:id="rId9"/>
          </p:cNvPr>
          <p:cNvSpPr txBox="1">
            <a:spLocks noChangeArrowheads="1"/>
          </p:cNvSpPr>
          <p:nvPr/>
        </p:nvSpPr>
        <p:spPr bwMode="auto">
          <a:xfrm>
            <a:off x="4616450" y="3251648"/>
            <a:ext cx="1479550" cy="701675"/>
          </a:xfrm>
          <a:prstGeom prst="rect">
            <a:avLst/>
          </a:prstGeom>
          <a:solidFill>
            <a:schemeClr val="tx2">
              <a:lumMod val="50000"/>
            </a:schemeClr>
          </a:solidFill>
          <a:ln>
            <a:noFill/>
          </a:ln>
          <a:effectLst/>
        </p:spPr>
        <p:txBody>
          <a:bodyPr>
            <a:spAutoFit/>
          </a:bodyPr>
          <a:lstStyle/>
          <a:p>
            <a:pPr algn="ctr">
              <a:spcBef>
                <a:spcPts val="0"/>
              </a:spcBef>
              <a:defRPr/>
            </a:pPr>
            <a:r>
              <a:rPr lang="en-GB" sz="2400" dirty="0">
                <a:solidFill>
                  <a:schemeClr val="bg1"/>
                </a:solidFill>
                <a:latin typeface="+mn-lt"/>
                <a:ea typeface="+mn-ea"/>
              </a:rPr>
              <a:t>camera</a:t>
            </a:r>
            <a:r>
              <a:rPr lang="en-GB" sz="4000" b="1" dirty="0">
                <a:solidFill>
                  <a:schemeClr val="bg1"/>
                </a:solidFill>
                <a:ea typeface="+mn-ea"/>
              </a:rPr>
              <a:t> </a:t>
            </a:r>
          </a:p>
        </p:txBody>
      </p:sp>
      <p:sp>
        <p:nvSpPr>
          <p:cNvPr id="12" name="Text Box 87">
            <a:hlinkClick r:id="rId10"/>
          </p:cNvPr>
          <p:cNvSpPr txBox="1">
            <a:spLocks noChangeArrowheads="1"/>
          </p:cNvSpPr>
          <p:nvPr/>
        </p:nvSpPr>
        <p:spPr bwMode="auto">
          <a:xfrm>
            <a:off x="4857750" y="4630738"/>
            <a:ext cx="996950" cy="708025"/>
          </a:xfrm>
          <a:prstGeom prst="rect">
            <a:avLst/>
          </a:prstGeom>
          <a:solidFill>
            <a:srgbClr val="FFC000"/>
          </a:solidFill>
          <a:ln>
            <a:noFill/>
          </a:ln>
          <a:effectLst/>
        </p:spPr>
        <p:txBody>
          <a:bodyPr>
            <a:spAutoFit/>
          </a:bodyPr>
          <a:lstStyle/>
          <a:p>
            <a:pPr algn="ctr">
              <a:spcBef>
                <a:spcPts val="0"/>
              </a:spcBef>
              <a:defRPr/>
            </a:pPr>
            <a:r>
              <a:rPr lang="en-GB" sz="2400" dirty="0">
                <a:latin typeface="+mn-lt"/>
                <a:ea typeface="+mn-ea"/>
              </a:rPr>
              <a:t>car</a:t>
            </a:r>
            <a:r>
              <a:rPr lang="en-GB" sz="4000" b="1" dirty="0">
                <a:ea typeface="+mn-ea"/>
              </a:rPr>
              <a:t> </a:t>
            </a:r>
          </a:p>
        </p:txBody>
      </p:sp>
      <p:sp>
        <p:nvSpPr>
          <p:cNvPr id="14" name="Text Box 84">
            <a:hlinkClick r:id="rId11"/>
          </p:cNvPr>
          <p:cNvSpPr txBox="1">
            <a:spLocks noChangeArrowheads="1"/>
          </p:cNvSpPr>
          <p:nvPr/>
        </p:nvSpPr>
        <p:spPr bwMode="auto">
          <a:xfrm>
            <a:off x="7643074" y="1455168"/>
            <a:ext cx="3319462" cy="1016000"/>
          </a:xfrm>
          <a:prstGeom prst="rect">
            <a:avLst/>
          </a:prstGeom>
          <a:solidFill>
            <a:srgbClr val="FFE38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algn="ctr">
              <a:spcBef>
                <a:spcPct val="50000"/>
              </a:spcBef>
            </a:pPr>
            <a:r>
              <a:rPr lang="en-GB" altLang="en-US" sz="2400" dirty="0"/>
              <a:t>Lego</a:t>
            </a:r>
            <a:r>
              <a:rPr lang="en-GB" altLang="en-US" sz="2400" baseline="30000" dirty="0"/>
              <a:t>®</a:t>
            </a:r>
            <a:r>
              <a:rPr lang="en-GB" altLang="en-US" sz="2400" dirty="0"/>
              <a:t> Mindstorms</a:t>
            </a:r>
            <a:r>
              <a:rPr lang="en-GB" altLang="en-US" sz="2400" baseline="30000" dirty="0"/>
              <a:t>®</a:t>
            </a:r>
          </a:p>
          <a:p>
            <a:pPr algn="ctr">
              <a:spcBef>
                <a:spcPct val="50000"/>
              </a:spcBef>
            </a:pPr>
            <a:r>
              <a:rPr lang="en-GB" altLang="en-US" sz="2400" dirty="0"/>
              <a:t> robot </a:t>
            </a:r>
          </a:p>
        </p:txBody>
      </p:sp>
      <p:sp>
        <p:nvSpPr>
          <p:cNvPr id="15" name="Text Box 83">
            <a:hlinkClick r:id="rId12"/>
          </p:cNvPr>
          <p:cNvSpPr txBox="1">
            <a:spLocks noChangeArrowheads="1"/>
          </p:cNvSpPr>
          <p:nvPr/>
        </p:nvSpPr>
        <p:spPr bwMode="auto">
          <a:xfrm>
            <a:off x="7756301" y="3021460"/>
            <a:ext cx="2592388" cy="460375"/>
          </a:xfrm>
          <a:prstGeom prst="rect">
            <a:avLst/>
          </a:prstGeom>
          <a:solidFill>
            <a:srgbClr val="800080"/>
          </a:solidFill>
          <a:ln>
            <a:noFill/>
          </a:ln>
          <a:effectLst/>
          <a:extLst>
            <a:ext uri="{91240B29-F687-4f45-9708-019B960494DF}"/>
            <a:ext uri="{AF507438-7753-43e0-B8FC-AC1667EBCBE1}"/>
          </a:extLst>
        </p:spPr>
        <p:txBody>
          <a:bodyPr>
            <a:spAutoFit/>
          </a:bodyPr>
          <a:lstStyle/>
          <a:p>
            <a:pPr algn="ctr">
              <a:spcBef>
                <a:spcPct val="50000"/>
              </a:spcBef>
              <a:defRPr/>
            </a:pPr>
            <a:r>
              <a:rPr lang="en-GB" sz="2400" dirty="0">
                <a:solidFill>
                  <a:schemeClr val="bg1"/>
                </a:solidFill>
                <a:latin typeface="+mn-lt"/>
                <a:ea typeface="+mn-ea"/>
              </a:rPr>
              <a:t>smart glasses</a:t>
            </a:r>
          </a:p>
        </p:txBody>
      </p:sp>
      <p:sp>
        <p:nvSpPr>
          <p:cNvPr id="16" name="Text Box 86">
            <a:hlinkClick r:id="rId13"/>
          </p:cNvPr>
          <p:cNvSpPr txBox="1">
            <a:spLocks noChangeArrowheads="1"/>
          </p:cNvSpPr>
          <p:nvPr/>
        </p:nvSpPr>
        <p:spPr bwMode="auto">
          <a:xfrm>
            <a:off x="8857087" y="3800476"/>
            <a:ext cx="2286000" cy="830262"/>
          </a:xfrm>
          <a:prstGeom prst="rect">
            <a:avLst/>
          </a:prstGeom>
          <a:solidFill>
            <a:schemeClr val="accent1">
              <a:lumMod val="75000"/>
            </a:schemeClr>
          </a:solidFill>
          <a:ln>
            <a:noFill/>
          </a:ln>
          <a:effectLst/>
        </p:spPr>
        <p:txBody>
          <a:bodyPr>
            <a:spAutoFit/>
          </a:bodyPr>
          <a:lstStyle>
            <a:lvl1pPr>
              <a:defRPr sz="1400">
                <a:solidFill>
                  <a:schemeClr val="tx1"/>
                </a:solidFill>
                <a:latin typeface="Verdana" charset="0"/>
                <a:ea typeface="MS PGothic" charset="-128"/>
              </a:defRPr>
            </a:lvl1pPr>
            <a:lvl2pPr marL="742950" indent="-285750">
              <a:defRPr sz="1400">
                <a:solidFill>
                  <a:schemeClr val="tx1"/>
                </a:solidFill>
                <a:latin typeface="Verdana" charset="0"/>
                <a:ea typeface="MS PGothic" charset="-128"/>
              </a:defRPr>
            </a:lvl2pPr>
            <a:lvl3pPr marL="1143000" indent="-228600">
              <a:defRPr sz="1400">
                <a:solidFill>
                  <a:schemeClr val="tx1"/>
                </a:solidFill>
                <a:latin typeface="Verdana" charset="0"/>
                <a:ea typeface="MS PGothic" charset="-128"/>
              </a:defRPr>
            </a:lvl3pPr>
            <a:lvl4pPr marL="1600200" indent="-228600">
              <a:defRPr sz="1400">
                <a:solidFill>
                  <a:schemeClr val="tx1"/>
                </a:solidFill>
                <a:latin typeface="Verdana" charset="0"/>
                <a:ea typeface="MS PGothic" charset="-128"/>
              </a:defRPr>
            </a:lvl4pPr>
            <a:lvl5pPr marL="2057400" indent="-228600">
              <a:defRPr sz="1400">
                <a:solidFill>
                  <a:schemeClr val="tx1"/>
                </a:solidFill>
                <a:latin typeface="Verdana" charset="0"/>
                <a:ea typeface="MS PGothic" charset="-128"/>
              </a:defRPr>
            </a:lvl5pPr>
            <a:lvl6pPr marL="2514600" indent="-228600" eaLnBrk="0" fontAlgn="base" hangingPunct="0">
              <a:spcBef>
                <a:spcPct val="0"/>
              </a:spcBef>
              <a:spcAft>
                <a:spcPct val="0"/>
              </a:spcAft>
              <a:defRPr sz="1400">
                <a:solidFill>
                  <a:schemeClr val="tx1"/>
                </a:solidFill>
                <a:latin typeface="Verdana" charset="0"/>
                <a:ea typeface="MS PGothic" charset="-128"/>
              </a:defRPr>
            </a:lvl6pPr>
            <a:lvl7pPr marL="2971800" indent="-228600" eaLnBrk="0" fontAlgn="base" hangingPunct="0">
              <a:spcBef>
                <a:spcPct val="0"/>
              </a:spcBef>
              <a:spcAft>
                <a:spcPct val="0"/>
              </a:spcAft>
              <a:defRPr sz="1400">
                <a:solidFill>
                  <a:schemeClr val="tx1"/>
                </a:solidFill>
                <a:latin typeface="Verdana" charset="0"/>
                <a:ea typeface="MS PGothic" charset="-128"/>
              </a:defRPr>
            </a:lvl7pPr>
            <a:lvl8pPr marL="3429000" indent="-228600" eaLnBrk="0" fontAlgn="base" hangingPunct="0">
              <a:spcBef>
                <a:spcPct val="0"/>
              </a:spcBef>
              <a:spcAft>
                <a:spcPct val="0"/>
              </a:spcAft>
              <a:defRPr sz="1400">
                <a:solidFill>
                  <a:schemeClr val="tx1"/>
                </a:solidFill>
                <a:latin typeface="Verdana" charset="0"/>
                <a:ea typeface="MS PGothic" charset="-128"/>
              </a:defRPr>
            </a:lvl8pPr>
            <a:lvl9pPr marL="3886200" indent="-228600" eaLnBrk="0" fontAlgn="base" hangingPunct="0">
              <a:spcBef>
                <a:spcPct val="0"/>
              </a:spcBef>
              <a:spcAft>
                <a:spcPct val="0"/>
              </a:spcAft>
              <a:defRPr sz="1400">
                <a:solidFill>
                  <a:schemeClr val="tx1"/>
                </a:solidFill>
                <a:latin typeface="Verdana" charset="0"/>
                <a:ea typeface="MS PGothic" charset="-128"/>
              </a:defRPr>
            </a:lvl9pPr>
          </a:lstStyle>
          <a:p>
            <a:pPr algn="ctr">
              <a:spcBef>
                <a:spcPct val="50000"/>
              </a:spcBef>
              <a:defRPr/>
            </a:pPr>
            <a:r>
              <a:rPr lang="en-GB" altLang="x-none" sz="2400" dirty="0" smtClean="0">
                <a:solidFill>
                  <a:schemeClr val="bg1"/>
                </a:solidFill>
              </a:rPr>
              <a:t>Raspberry Pi</a:t>
            </a:r>
            <a:r>
              <a:rPr lang="en-GB" altLang="x-none" sz="2400" baseline="30000" dirty="0" smtClean="0">
                <a:solidFill>
                  <a:schemeClr val="bg1"/>
                </a:solidFill>
              </a:rPr>
              <a:t>®</a:t>
            </a:r>
          </a:p>
        </p:txBody>
      </p:sp>
      <p:sp>
        <p:nvSpPr>
          <p:cNvPr id="17" name="Text Box 83">
            <a:hlinkClick r:id="rId14"/>
          </p:cNvPr>
          <p:cNvSpPr txBox="1">
            <a:spLocks noChangeArrowheads="1"/>
          </p:cNvSpPr>
          <p:nvPr/>
        </p:nvSpPr>
        <p:spPr bwMode="auto">
          <a:xfrm>
            <a:off x="6487374" y="5020972"/>
            <a:ext cx="3024188" cy="461963"/>
          </a:xfrm>
          <a:prstGeom prst="rect">
            <a:avLst/>
          </a:prstGeom>
          <a:solidFill>
            <a:schemeClr val="accent3">
              <a:lumMod val="50000"/>
            </a:schemeClr>
          </a:solidFill>
          <a:ln>
            <a:noFill/>
          </a:ln>
          <a:effectLst/>
        </p:spPr>
        <p:txBody>
          <a:bodyPr>
            <a:spAutoFit/>
          </a:bodyPr>
          <a:lstStyle/>
          <a:p>
            <a:pPr algn="ctr">
              <a:spcBef>
                <a:spcPct val="50000"/>
              </a:spcBef>
              <a:defRPr/>
            </a:pPr>
            <a:r>
              <a:rPr lang="en-GB" sz="2400" dirty="0">
                <a:latin typeface="+mn-lt"/>
                <a:ea typeface="+mn-ea"/>
              </a:rPr>
              <a:t>washing machine </a:t>
            </a:r>
          </a:p>
        </p:txBody>
      </p:sp>
      <p:sp>
        <p:nvSpPr>
          <p:cNvPr id="18" name="Text Box 84">
            <a:hlinkClick r:id="rId15"/>
          </p:cNvPr>
          <p:cNvSpPr txBox="1">
            <a:spLocks noChangeArrowheads="1"/>
          </p:cNvSpPr>
          <p:nvPr/>
        </p:nvSpPr>
        <p:spPr bwMode="auto">
          <a:xfrm>
            <a:off x="7517662" y="5873169"/>
            <a:ext cx="3987800" cy="461962"/>
          </a:xfrm>
          <a:prstGeom prst="rect">
            <a:avLst/>
          </a:prstGeom>
          <a:solidFill>
            <a:schemeClr val="accent2">
              <a:lumMod val="75000"/>
            </a:schemeClr>
          </a:solidFill>
          <a:ln>
            <a:noFill/>
          </a:ln>
          <a:effectLst/>
        </p:spPr>
        <p:txBody>
          <a:bodyPr>
            <a:spAutoFit/>
          </a:bodyPr>
          <a:lstStyle/>
          <a:p>
            <a:pPr algn="ctr">
              <a:spcBef>
                <a:spcPct val="50000"/>
              </a:spcBef>
              <a:defRPr/>
            </a:pPr>
            <a:r>
              <a:rPr lang="en-GB" sz="2400" dirty="0">
                <a:solidFill>
                  <a:schemeClr val="bg1"/>
                </a:solidFill>
                <a:latin typeface="+mn-lt"/>
                <a:ea typeface="+mn-ea"/>
              </a:rPr>
              <a:t>central heating system</a:t>
            </a:r>
          </a:p>
        </p:txBody>
      </p:sp>
    </p:spTree>
    <p:extLst>
      <p:ext uri="{BB962C8B-B14F-4D97-AF65-F5344CB8AC3E}">
        <p14:creationId xmlns:p14="http://schemas.microsoft.com/office/powerpoint/2010/main" val="25749068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dirty="0" smtClean="0"/>
              <a:t>Programming in machine code</a:t>
            </a:r>
          </a:p>
        </p:txBody>
      </p:sp>
      <p:sp>
        <p:nvSpPr>
          <p:cNvPr id="5" name="Content Placeholder 2"/>
          <p:cNvSpPr>
            <a:spLocks noGrp="1"/>
          </p:cNvSpPr>
          <p:nvPr>
            <p:ph idx="1"/>
          </p:nvPr>
        </p:nvSpPr>
        <p:spPr>
          <a:xfrm>
            <a:off x="838200" y="1690688"/>
            <a:ext cx="10515600" cy="4351338"/>
          </a:xfrm>
        </p:spPr>
        <p:txBody>
          <a:bodyPr>
            <a:normAutofit lnSpcReduction="10000"/>
          </a:bodyPr>
          <a:lstStyle/>
          <a:p>
            <a:pPr marL="0" indent="0">
              <a:defRPr/>
            </a:pPr>
            <a:r>
              <a:rPr lang="en-GB" dirty="0" smtClean="0">
                <a:ea typeface="+mn-ea"/>
              </a:rPr>
              <a:t>The first programmers had to program in machine code.</a:t>
            </a:r>
          </a:p>
          <a:p>
            <a:pPr marL="0" indent="0">
              <a:buNone/>
              <a:defRPr/>
            </a:pPr>
            <a:r>
              <a:rPr lang="en-GB" dirty="0" smtClean="0">
                <a:ea typeface="+mn-ea"/>
              </a:rPr>
              <a:t>Binary code representing instructions</a:t>
            </a:r>
          </a:p>
          <a:p>
            <a:pPr marL="0" indent="0">
              <a:defRPr/>
            </a:pPr>
            <a:r>
              <a:rPr lang="en-GB" dirty="0" smtClean="0">
                <a:ea typeface="+mn-ea"/>
              </a:rPr>
              <a:t>Programming at the hardware level (the machine), the lowest level.</a:t>
            </a:r>
          </a:p>
          <a:p>
            <a:pPr marL="0" indent="0">
              <a:defRPr/>
            </a:pPr>
            <a:endParaRPr lang="en-GB" dirty="0" smtClean="0">
              <a:ea typeface="+mn-ea"/>
            </a:endParaRPr>
          </a:p>
          <a:p>
            <a:pPr marL="0" indent="0">
              <a:buNone/>
              <a:defRPr/>
            </a:pPr>
            <a:r>
              <a:rPr lang="en-GB" dirty="0" smtClean="0">
                <a:ea typeface="+mn-ea"/>
              </a:rPr>
              <a:t>Problems?</a:t>
            </a:r>
          </a:p>
          <a:p>
            <a:pPr>
              <a:buFont typeface="Arial" panose="020B0604020202020204" pitchFamily="34" charset="0"/>
              <a:buChar char="•"/>
              <a:defRPr/>
            </a:pPr>
            <a:r>
              <a:rPr lang="en-GB" dirty="0" smtClean="0">
                <a:ea typeface="+mn-ea"/>
              </a:rPr>
              <a:t>Slow.</a:t>
            </a:r>
          </a:p>
          <a:p>
            <a:pPr>
              <a:buFont typeface="Arial" panose="020B0604020202020204" pitchFamily="34" charset="0"/>
              <a:buChar char="•"/>
              <a:defRPr/>
            </a:pPr>
            <a:r>
              <a:rPr lang="en-GB" dirty="0" smtClean="0">
                <a:ea typeface="+mn-ea"/>
              </a:rPr>
              <a:t>Error-prone.</a:t>
            </a:r>
          </a:p>
          <a:p>
            <a:pPr>
              <a:buFont typeface="Arial" panose="020B0604020202020204" pitchFamily="34" charset="0"/>
              <a:buChar char="•"/>
              <a:defRPr/>
            </a:pPr>
            <a:r>
              <a:rPr lang="en-GB" dirty="0" smtClean="0">
                <a:ea typeface="+mn-ea"/>
              </a:rPr>
              <a:t>Hard to remember.</a:t>
            </a:r>
          </a:p>
          <a:p>
            <a:pPr>
              <a:buFont typeface="Arial" panose="020B0604020202020204" pitchFamily="34" charset="0"/>
              <a:buChar char="•"/>
              <a:defRPr/>
            </a:pPr>
            <a:r>
              <a:rPr lang="en-GB" dirty="0" smtClean="0">
                <a:ea typeface="+mn-ea"/>
              </a:rPr>
              <a:t>Each machine code is for a single machine.</a:t>
            </a:r>
          </a:p>
          <a:p>
            <a:pPr>
              <a:buFont typeface="Arial" panose="020B0604020202020204" pitchFamily="34" charset="0"/>
              <a:buChar char="•"/>
              <a:defRPr/>
            </a:pPr>
            <a:endParaRPr lang="en-GB" dirty="0">
              <a:ea typeface="+mn-ea"/>
            </a:endParaRPr>
          </a:p>
        </p:txBody>
      </p:sp>
    </p:spTree>
    <p:extLst>
      <p:ext uri="{BB962C8B-B14F-4D97-AF65-F5344CB8AC3E}">
        <p14:creationId xmlns:p14="http://schemas.microsoft.com/office/powerpoint/2010/main" val="1128070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426380"/>
            <a:ext cx="10515600" cy="4351338"/>
          </a:xfrm>
        </p:spPr>
        <p:txBody>
          <a:bodyPr>
            <a:normAutofit lnSpcReduction="10000"/>
          </a:bodyPr>
          <a:lstStyle/>
          <a:p>
            <a:pPr marL="0" indent="0">
              <a:buNone/>
            </a:pPr>
            <a:r>
              <a:rPr lang="en-GB" altLang="en-US" dirty="0" smtClean="0"/>
              <a:t>Uses mnemonics</a:t>
            </a:r>
          </a:p>
          <a:p>
            <a:pPr marL="0" indent="0"/>
            <a:r>
              <a:rPr lang="en-GB" altLang="en-US" dirty="0" smtClean="0"/>
              <a:t>i.e. abbreviations to represent the instructions, e.g.</a:t>
            </a:r>
          </a:p>
          <a:p>
            <a:pPr marL="0" indent="0"/>
            <a:endParaRPr lang="en-GB" altLang="en-US" sz="1000" dirty="0" smtClean="0"/>
          </a:p>
          <a:p>
            <a:pPr marL="1866900" lvl="4" indent="0">
              <a:buFont typeface="Verdana" panose="020B0604030504040204" pitchFamily="34" charset="0"/>
              <a:buNone/>
            </a:pPr>
            <a:r>
              <a:rPr lang="en-GB" altLang="en-US" dirty="0" smtClean="0">
                <a:ea typeface="Arial" panose="020B0604020202020204" pitchFamily="34" charset="0"/>
              </a:rPr>
              <a:t>MOV – move data</a:t>
            </a:r>
          </a:p>
          <a:p>
            <a:pPr marL="1866900" lvl="4" indent="0">
              <a:buFont typeface="Verdana" panose="020B0604030504040204" pitchFamily="34" charset="0"/>
              <a:buNone/>
            </a:pPr>
            <a:r>
              <a:rPr lang="en-GB" altLang="en-US" dirty="0" smtClean="0">
                <a:ea typeface="Arial" panose="020B0604020202020204" pitchFamily="34" charset="0"/>
              </a:rPr>
              <a:t>CMP – compare values</a:t>
            </a:r>
          </a:p>
          <a:p>
            <a:pPr marL="1866900" lvl="4" indent="0">
              <a:buFont typeface="Verdana" panose="020B0604030504040204" pitchFamily="34" charset="0"/>
              <a:buNone/>
            </a:pPr>
            <a:endParaRPr lang="en-GB" altLang="en-US" sz="1000" dirty="0" smtClean="0">
              <a:ea typeface="Arial" panose="020B0604020202020204" pitchFamily="34" charset="0"/>
            </a:endParaRPr>
          </a:p>
          <a:p>
            <a:pPr marL="0" indent="0">
              <a:buNone/>
            </a:pPr>
            <a:r>
              <a:rPr lang="en-GB" altLang="en-US" dirty="0" smtClean="0"/>
              <a:t>Then following the instruction, the data is referenced:</a:t>
            </a:r>
          </a:p>
          <a:p>
            <a:pPr marL="0" indent="0"/>
            <a:endParaRPr lang="en-GB" altLang="en-US" sz="1000" dirty="0" smtClean="0"/>
          </a:p>
          <a:p>
            <a:pPr marL="1866900" lvl="4" indent="0">
              <a:buFont typeface="Verdana" panose="020B0604030504040204" pitchFamily="34" charset="0"/>
              <a:buNone/>
            </a:pPr>
            <a:r>
              <a:rPr lang="en-GB" altLang="en-US" dirty="0" smtClean="0">
                <a:ea typeface="MS PGothic" panose="020B0600070205080204" pitchFamily="34" charset="-128"/>
                <a:cs typeface="Cambria" panose="02040503050406030204" pitchFamily="18" charset="0"/>
              </a:rPr>
              <a:t>MOV R3, #5 </a:t>
            </a:r>
          </a:p>
          <a:p>
            <a:pPr marL="1866900" lvl="4" indent="0">
              <a:buFont typeface="Verdana" panose="020B0604030504040204" pitchFamily="34" charset="0"/>
              <a:buNone/>
            </a:pPr>
            <a:endParaRPr lang="en-GB" altLang="en-US" sz="1000" dirty="0" smtClean="0">
              <a:ea typeface="MS PGothic" panose="020B0600070205080204" pitchFamily="34" charset="-128"/>
              <a:cs typeface="Cambria" panose="02040503050406030204" pitchFamily="18" charset="0"/>
            </a:endParaRPr>
          </a:p>
          <a:p>
            <a:pPr marL="1588" lvl="1" indent="0">
              <a:buFont typeface="Verdana" panose="020B0604030504040204" pitchFamily="34" charset="0"/>
              <a:buNone/>
            </a:pPr>
            <a:r>
              <a:rPr lang="en-GB" altLang="en-US" dirty="0" smtClean="0">
                <a:ea typeface="Arial" panose="020B0604020202020204" pitchFamily="34" charset="0"/>
              </a:rPr>
              <a:t>which instructs the machine to move 5 to register 3.</a:t>
            </a:r>
          </a:p>
          <a:p>
            <a:pPr marL="1588" lvl="1" indent="0">
              <a:buFont typeface="Verdana" panose="020B0604030504040204" pitchFamily="34" charset="0"/>
              <a:buNone/>
            </a:pPr>
            <a:endParaRPr lang="en-GB" altLang="en-US" dirty="0" smtClean="0">
              <a:ea typeface="Arial" panose="020B0604020202020204" pitchFamily="34" charset="0"/>
            </a:endParaRPr>
          </a:p>
          <a:p>
            <a:pPr marL="1588" lvl="1" indent="0">
              <a:buFont typeface="Verdana" panose="020B0604030504040204" pitchFamily="34" charset="0"/>
              <a:buNone/>
            </a:pPr>
            <a:r>
              <a:rPr lang="en-GB" altLang="en-US" dirty="0" smtClean="0">
                <a:ea typeface="Arial" panose="020B0604020202020204" pitchFamily="34" charset="0"/>
              </a:rPr>
              <a:t>This is still low level in terms of accessing hardware.</a:t>
            </a:r>
          </a:p>
          <a:p>
            <a:pPr marL="0" indent="0"/>
            <a:endParaRPr lang="en-GB" altLang="en-US" dirty="0" smtClean="0"/>
          </a:p>
          <a:p>
            <a:pPr marL="0" indent="0"/>
            <a:endParaRPr lang="en-GB" altLang="en-US" dirty="0" smtClean="0"/>
          </a:p>
          <a:p>
            <a:endParaRPr lang="en-GB" dirty="0"/>
          </a:p>
        </p:txBody>
      </p:sp>
      <p:sp>
        <p:nvSpPr>
          <p:cNvPr id="4" name="Title 1"/>
          <p:cNvSpPr>
            <a:spLocks noGrp="1"/>
          </p:cNvSpPr>
          <p:nvPr>
            <p:ph type="title"/>
          </p:nvPr>
        </p:nvSpPr>
        <p:spPr/>
        <p:txBody>
          <a:bodyPr/>
          <a:lstStyle/>
          <a:p>
            <a:r>
              <a:rPr lang="en-GB" altLang="en-US" dirty="0" smtClean="0"/>
              <a:t>Assembly language</a:t>
            </a:r>
          </a:p>
        </p:txBody>
      </p:sp>
    </p:spTree>
    <p:extLst>
      <p:ext uri="{BB962C8B-B14F-4D97-AF65-F5344CB8AC3E}">
        <p14:creationId xmlns:p14="http://schemas.microsoft.com/office/powerpoint/2010/main" val="39116528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Machine code versus assembly language</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648765469"/>
              </p:ext>
            </p:extLst>
          </p:nvPr>
        </p:nvGraphicFramePr>
        <p:xfrm>
          <a:off x="1039455" y="1690688"/>
          <a:ext cx="8839200" cy="3181350"/>
        </p:xfrm>
        <a:graphic>
          <a:graphicData uri="http://schemas.openxmlformats.org/drawingml/2006/table">
            <a:tbl>
              <a:tblPr/>
              <a:tblGrid>
                <a:gridCol w="4735512"/>
                <a:gridCol w="433388"/>
                <a:gridCol w="3670300"/>
              </a:tblGrid>
              <a:tr h="571500">
                <a:tc>
                  <a:txBody>
                    <a:bodyPr/>
                    <a:lstStyle>
                      <a:lvl1pPr marL="71438"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71438" marR="0" lvl="0" indent="0" algn="l" defTabSz="914400" rtl="0" eaLnBrk="1" fontAlgn="base" latinLnBrk="0" hangingPunct="1">
                        <a:lnSpc>
                          <a:spcPct val="100000"/>
                        </a:lnSpc>
                        <a:spcBef>
                          <a:spcPts val="600"/>
                        </a:spcBef>
                        <a:spcAft>
                          <a:spcPts val="600"/>
                        </a:spcAft>
                        <a:buClrTx/>
                        <a:buSzTx/>
                        <a:buFontTx/>
                        <a:buNone/>
                        <a:tabLst/>
                      </a:pPr>
                      <a:r>
                        <a:rPr kumimoji="0" lang="en-GB" altLang="en-US" sz="1800" b="1" i="0" u="none" strike="noStrike" cap="none" normalizeH="0" baseline="0" dirty="0" smtClean="0">
                          <a:ln>
                            <a:noFill/>
                          </a:ln>
                          <a:solidFill>
                            <a:schemeClr val="tx1"/>
                          </a:solidFill>
                          <a:effectLst/>
                          <a:latin typeface="Arial" panose="020B0604020202020204" pitchFamily="34" charset="0"/>
                          <a:ea typeface="MS PGothic" panose="020B0600070205080204" pitchFamily="34" charset="-128"/>
                        </a:rPr>
                        <a:t>MACHINE CODE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GB" altLang="en-US" sz="1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ASSEMBLY LANGUAGE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r>
              <a:tr h="434975">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1110 0011 1010 0000 0000 0000 0000 0010</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MOV R0, #2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1110 0010 0100 0011 0001 0000 0000 1010</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SUB R1, R3, #10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1110 0000 1000 0000 0000 0000 0000 0001</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ADD R0, R0, R1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1110 0000 0000 0011 0000 0101 1001 0100</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MUL R3, R4, R5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9144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9144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9144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9144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lgn="l" defTabSz="457200" rtl="0" eaLnBrk="1" latinLnBrk="0" hangingPunct="1">
                        <a:spcBef>
                          <a:spcPct val="50000"/>
                        </a:spcBef>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lgn="l" defTabSz="457200" rtl="0" eaLnBrk="1" latinLnBrk="0" hangingPunct="1">
                        <a:spcBef>
                          <a:spcPct val="20000"/>
                        </a:spcBef>
                        <a:buSzPct val="80000"/>
                        <a:buFont typeface="Arial" panose="020B060402020202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gn="l" defTabSz="457200" rtl="0" eaLnBrk="1" latinLnBrk="0" hangingPunct="1">
                        <a:lnSpc>
                          <a:spcPct val="120000"/>
                        </a:lnSpc>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algn="l" defTabSz="457200" rtl="0" eaLnBrk="0" fontAlgn="base" latinLnBrk="0" hangingPunct="0">
                        <a:lnSpc>
                          <a:spcPct val="120000"/>
                        </a:lnSpc>
                        <a:spcBef>
                          <a:spcPct val="0"/>
                        </a:spcBef>
                        <a:spcAft>
                          <a:spcPct val="0"/>
                        </a:spcAft>
                        <a:buSzPct val="80000"/>
                        <a:buFont typeface="Verdana" panose="020B0604030504040204" pitchFamily="34" charset="0"/>
                        <a:defRPr sz="1800" kern="1200">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dirty="0" smtClean="0">
                        <a:ln>
                          <a:noFill/>
                        </a:ln>
                        <a:solidFill>
                          <a:srgbClr val="FF0000"/>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5939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Programming in assembly language</a:t>
            </a:r>
            <a:endParaRPr lang="en-GB" dirty="0"/>
          </a:p>
        </p:txBody>
      </p:sp>
      <p:sp>
        <p:nvSpPr>
          <p:cNvPr id="3" name="Content Placeholder 2"/>
          <p:cNvSpPr>
            <a:spLocks noGrp="1"/>
          </p:cNvSpPr>
          <p:nvPr>
            <p:ph idx="1"/>
          </p:nvPr>
        </p:nvSpPr>
        <p:spPr/>
        <p:txBody>
          <a:bodyPr/>
          <a:lstStyle/>
          <a:p>
            <a:pPr marL="0" indent="0">
              <a:buNone/>
              <a:defRPr/>
            </a:pPr>
            <a:r>
              <a:rPr lang="en-GB" dirty="0"/>
              <a:t>It is easier to program in assembly language than machine code.</a:t>
            </a:r>
          </a:p>
          <a:p>
            <a:pPr marL="0" indent="0">
              <a:buNone/>
              <a:defRPr/>
            </a:pPr>
            <a:r>
              <a:rPr lang="en-GB" dirty="0"/>
              <a:t>But:</a:t>
            </a:r>
          </a:p>
          <a:p>
            <a:pPr>
              <a:defRPr/>
            </a:pPr>
            <a:r>
              <a:rPr lang="en-GB" dirty="0"/>
              <a:t>Still error-prone.</a:t>
            </a:r>
          </a:p>
          <a:p>
            <a:pPr>
              <a:defRPr/>
            </a:pPr>
            <a:r>
              <a:rPr lang="en-GB" dirty="0"/>
              <a:t>Difficult to debug.</a:t>
            </a:r>
          </a:p>
          <a:p>
            <a:pPr>
              <a:defRPr/>
            </a:pPr>
            <a:r>
              <a:rPr lang="en-GB" dirty="0"/>
              <a:t>Hard to learn.</a:t>
            </a:r>
          </a:p>
          <a:p>
            <a:endParaRPr lang="en-GB" dirty="0"/>
          </a:p>
        </p:txBody>
      </p:sp>
    </p:spTree>
    <p:extLst>
      <p:ext uri="{BB962C8B-B14F-4D97-AF65-F5344CB8AC3E}">
        <p14:creationId xmlns:p14="http://schemas.microsoft.com/office/powerpoint/2010/main" val="37721121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High level programming languages</a:t>
            </a:r>
            <a:endParaRPr lang="en-GB" dirty="0"/>
          </a:p>
        </p:txBody>
      </p:sp>
      <p:sp>
        <p:nvSpPr>
          <p:cNvPr id="3" name="Content Placeholder 2"/>
          <p:cNvSpPr>
            <a:spLocks noGrp="1"/>
          </p:cNvSpPr>
          <p:nvPr>
            <p:ph idx="1"/>
          </p:nvPr>
        </p:nvSpPr>
        <p:spPr/>
        <p:txBody>
          <a:bodyPr/>
          <a:lstStyle/>
          <a:p>
            <a:pPr marL="0" indent="0">
              <a:buNone/>
            </a:pPr>
            <a:r>
              <a:rPr lang="en-GB" altLang="en-US" dirty="0" smtClean="0"/>
              <a:t>As computer science developed and hardware became more available, there was a need to write programs faster.</a:t>
            </a:r>
          </a:p>
          <a:p>
            <a:pPr marL="0" indent="0">
              <a:buNone/>
            </a:pPr>
            <a:r>
              <a:rPr lang="en-GB" altLang="en-US" dirty="0" smtClean="0"/>
              <a:t>High level programming languages were developed to do this.</a:t>
            </a:r>
          </a:p>
          <a:p>
            <a:pPr marL="0" indent="0">
              <a:buNone/>
            </a:pPr>
            <a:r>
              <a:rPr lang="en-GB" altLang="en-US" dirty="0" smtClean="0"/>
              <a:t>The first ones were more suited to specific applications, e.g.</a:t>
            </a:r>
          </a:p>
          <a:p>
            <a:pPr lvl="1"/>
            <a:r>
              <a:rPr lang="en-GB" altLang="en-US" dirty="0" smtClean="0">
                <a:ea typeface="Arial" panose="020B0604020202020204" pitchFamily="34" charset="0"/>
              </a:rPr>
              <a:t>  FORTRAN – scientific</a:t>
            </a:r>
          </a:p>
          <a:p>
            <a:pPr lvl="1"/>
            <a:r>
              <a:rPr lang="en-GB" altLang="en-US" dirty="0" smtClean="0">
                <a:ea typeface="Arial" panose="020B0604020202020204" pitchFamily="34" charset="0"/>
              </a:rPr>
              <a:t>  COBOL – commercial</a:t>
            </a:r>
          </a:p>
          <a:p>
            <a:pPr lvl="1"/>
            <a:endParaRPr lang="en-GB" altLang="en-US" dirty="0" smtClean="0">
              <a:ea typeface="Arial" panose="020B0604020202020204" pitchFamily="34" charset="0"/>
            </a:endParaRPr>
          </a:p>
          <a:p>
            <a:pPr lvl="1">
              <a:buFont typeface="Verdana" panose="020B0604030504040204" pitchFamily="34" charset="0"/>
              <a:buNone/>
            </a:pPr>
            <a:r>
              <a:rPr lang="en-GB" altLang="en-US" dirty="0" smtClean="0">
                <a:ea typeface="Arial" panose="020B0604020202020204" pitchFamily="34" charset="0"/>
              </a:rPr>
              <a:t>Python is an example of a high level programming language.</a:t>
            </a:r>
          </a:p>
          <a:p>
            <a:endParaRPr lang="en-GB" dirty="0"/>
          </a:p>
        </p:txBody>
      </p:sp>
    </p:spTree>
    <p:extLst>
      <p:ext uri="{BB962C8B-B14F-4D97-AF65-F5344CB8AC3E}">
        <p14:creationId xmlns:p14="http://schemas.microsoft.com/office/powerpoint/2010/main" val="3031869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p:txBody>
          <a:bodyPr>
            <a:normAutofit/>
          </a:bodyPr>
          <a:lstStyle/>
          <a:p>
            <a:pPr marL="0" indent="0" eaLnBrk="1" hangingPunct="1"/>
            <a:r>
              <a:rPr lang="en-GB" altLang="en-US" sz="2400" b="1" dirty="0" smtClean="0"/>
              <a:t>Humans count using denary numbers (base 10).</a:t>
            </a:r>
          </a:p>
          <a:p>
            <a:pPr marL="0" indent="0" eaLnBrk="1" hangingPunct="1"/>
            <a:r>
              <a:rPr lang="en-GB" altLang="en-US" sz="2400" dirty="0" smtClean="0"/>
              <a:t>We use 10 units: 0, 1, 2, 3, 4, 5, 6, 7, 8 and 9.</a:t>
            </a:r>
            <a:endParaRPr lang="en-US" altLang="en-US" sz="2400" dirty="0" smtClean="0"/>
          </a:p>
        </p:txBody>
      </p:sp>
      <p:graphicFrame>
        <p:nvGraphicFramePr>
          <p:cNvPr id="5" name="Group 279"/>
          <p:cNvGraphicFramePr>
            <a:graphicFrameLocks/>
          </p:cNvGraphicFramePr>
          <p:nvPr>
            <p:extLst>
              <p:ext uri="{D42A27DB-BD31-4B8C-83A1-F6EECF244321}">
                <p14:modId xmlns:p14="http://schemas.microsoft.com/office/powerpoint/2010/main" val="1182397084"/>
              </p:ext>
            </p:extLst>
          </p:nvPr>
        </p:nvGraphicFramePr>
        <p:xfrm>
          <a:off x="982083" y="1690688"/>
          <a:ext cx="8556625" cy="1506538"/>
        </p:xfrm>
        <a:graphic>
          <a:graphicData uri="http://schemas.openxmlformats.org/drawingml/2006/table">
            <a:tbl>
              <a:tblPr/>
              <a:tblGrid>
                <a:gridCol w="1797050"/>
                <a:gridCol w="1893887"/>
                <a:gridCol w="1838325"/>
                <a:gridCol w="1887538"/>
                <a:gridCol w="1139825"/>
              </a:tblGrid>
              <a:tr h="331788">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rgbClr val="FF0000"/>
                          </a:solidFill>
                          <a:effectLst/>
                          <a:latin typeface="Verdana" charset="0"/>
                          <a:ea typeface="MS PGothic" charset="-128"/>
                        </a:rPr>
                        <a:t>10</a:t>
                      </a:r>
                      <a:r>
                        <a:rPr kumimoji="0" lang="en-GB" altLang="en-US" sz="1500" b="0" i="0" u="none" strike="noStrike" cap="none" normalizeH="0" baseline="30000" dirty="0">
                          <a:ln>
                            <a:noFill/>
                          </a:ln>
                          <a:solidFill>
                            <a:srgbClr val="FF0000"/>
                          </a:solidFill>
                          <a:effectLst/>
                          <a:latin typeface="Verdana" charset="0"/>
                          <a:ea typeface="MS PGothic" charset="-128"/>
                        </a:rPr>
                        <a:t>3</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rgbClr val="FF0000"/>
                          </a:solidFill>
                          <a:effectLst/>
                          <a:latin typeface="Verdana" charset="0"/>
                          <a:ea typeface="MS PGothic" charset="-128"/>
                        </a:rPr>
                        <a:t>10</a:t>
                      </a:r>
                      <a:r>
                        <a:rPr kumimoji="0" lang="en-GB" altLang="en-US" sz="1500" b="0" i="0" u="none" strike="noStrike" cap="none" normalizeH="0" baseline="30000" dirty="0">
                          <a:ln>
                            <a:noFill/>
                          </a:ln>
                          <a:solidFill>
                            <a:srgbClr val="FF0000"/>
                          </a:solidFill>
                          <a:effectLst/>
                          <a:latin typeface="Verdana" charset="0"/>
                          <a:ea typeface="MS PGothic" charset="-128"/>
                        </a:rPr>
                        <a:t>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10</a:t>
                      </a:r>
                      <a:r>
                        <a:rPr kumimoji="0" lang="en-GB" altLang="en-US" sz="1500" b="0" i="0" u="none" strike="noStrike" cap="none" normalizeH="0" baseline="30000">
                          <a:ln>
                            <a:noFill/>
                          </a:ln>
                          <a:solidFill>
                            <a:srgbClr val="FF0000"/>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10</a:t>
                      </a:r>
                      <a:r>
                        <a:rPr kumimoji="0" lang="en-GB" altLang="en-US" sz="1500" b="0" i="0" u="none" strike="noStrike" cap="none" normalizeH="0" baseline="30000">
                          <a:ln>
                            <a:noFill/>
                          </a:ln>
                          <a:solidFill>
                            <a:srgbClr val="FF0000"/>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30200">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1000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rgbClr val="0000FF"/>
                          </a:solidFill>
                          <a:effectLst/>
                          <a:latin typeface="Verdana" charset="0"/>
                          <a:ea typeface="MS PGothic" charset="-128"/>
                        </a:rPr>
                        <a:t>100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330200">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w="28575" cap="flat" cmpd="sng" algn="ctr">
                      <a:solidFill>
                        <a:srgbClr val="000000"/>
                      </a:solidFill>
                      <a:prstDash val="solid"/>
                      <a:round/>
                      <a:headEnd type="none" w="med" len="med"/>
                      <a:tailEnd type="none" w="med" len="med"/>
                    </a:lnB>
                    <a:lnTlToBr>
                      <a:noFill/>
                    </a:lnTlToBr>
                    <a:lnBlToTr>
                      <a:noFill/>
                    </a:lnBlToTr>
                    <a:noFill/>
                  </a:tcPr>
                </a:tc>
              </a:tr>
              <a:tr h="514350">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chemeClr val="tx1"/>
                          </a:solidFill>
                          <a:effectLst/>
                          <a:latin typeface="Verdana" charset="0"/>
                          <a:ea typeface="MS PGothic" charset="-128"/>
                        </a:rPr>
                        <a:t>(5 x 1000 = 5000)</a:t>
                      </a:r>
                      <a:br>
                        <a:rPr kumimoji="0" lang="en-GB" altLang="en-US" sz="1500" b="0" i="0" u="none" strike="noStrike" cap="none" normalizeH="0" baseline="0" dirty="0">
                          <a:ln>
                            <a:noFill/>
                          </a:ln>
                          <a:solidFill>
                            <a:schemeClr val="tx1"/>
                          </a:solidFill>
                          <a:effectLst/>
                          <a:latin typeface="Verdana" charset="0"/>
                          <a:ea typeface="MS PGothic" charset="-128"/>
                        </a:rPr>
                      </a:br>
                      <a:r>
                        <a:rPr kumimoji="0" lang="en-GB" altLang="en-US" sz="1500" b="0" i="0" u="none" strike="noStrike" cap="none" normalizeH="0" baseline="0" dirty="0">
                          <a:ln>
                            <a:noFill/>
                          </a:ln>
                          <a:solidFill>
                            <a:schemeClr val="tx1"/>
                          </a:solidFill>
                          <a:effectLst/>
                          <a:latin typeface="Verdana" charset="0"/>
                          <a:ea typeface="MS PGothic" charset="-128"/>
                        </a:rPr>
                        <a:t>5000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chemeClr val="tx1"/>
                          </a:solidFill>
                          <a:effectLst/>
                          <a:latin typeface="Verdana" charset="0"/>
                          <a:ea typeface="MS PGothic" charset="-128"/>
                        </a:rPr>
                        <a:t>(0 x 100 = 0)</a:t>
                      </a:r>
                      <a:br>
                        <a:rPr kumimoji="0" lang="en-GB" altLang="en-US" sz="1500" b="0" i="0" u="none" strike="noStrike" cap="none" normalizeH="0" baseline="0" dirty="0">
                          <a:ln>
                            <a:noFill/>
                          </a:ln>
                          <a:solidFill>
                            <a:schemeClr val="tx1"/>
                          </a:solidFill>
                          <a:effectLst/>
                          <a:latin typeface="Verdana" charset="0"/>
                          <a:ea typeface="MS PGothic" charset="-128"/>
                        </a:rPr>
                      </a:br>
                      <a:r>
                        <a:rPr kumimoji="0" lang="en-GB" altLang="en-US" sz="1500" b="0" i="0" u="none" strike="noStrike" cap="none" normalizeH="0" baseline="0" dirty="0">
                          <a:ln>
                            <a:noFill/>
                          </a:ln>
                          <a:solidFill>
                            <a:schemeClr val="tx1"/>
                          </a:solidFill>
                          <a:effectLst/>
                          <a:latin typeface="Verdana" charset="0"/>
                          <a:ea typeface="MS PGothic" charset="-128"/>
                        </a:rPr>
                        <a:t>+ 0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(4 x 10 = 40)</a:t>
                      </a:r>
                      <a:br>
                        <a:rPr kumimoji="0" lang="en-GB" altLang="en-US" sz="1500" b="0" i="0" u="none" strike="noStrike" cap="none" normalizeH="0" baseline="0">
                          <a:ln>
                            <a:noFill/>
                          </a:ln>
                          <a:solidFill>
                            <a:schemeClr val="tx1"/>
                          </a:solidFill>
                          <a:effectLst/>
                          <a:latin typeface="Verdana" charset="0"/>
                          <a:ea typeface="MS PGothic" charset="-128"/>
                        </a:rPr>
                      </a:br>
                      <a:r>
                        <a:rPr kumimoji="0" lang="en-GB" altLang="en-US" sz="1500" b="0" i="0" u="none" strike="noStrike" cap="none" normalizeH="0" baseline="0">
                          <a:ln>
                            <a:noFill/>
                          </a:ln>
                          <a:solidFill>
                            <a:schemeClr val="tx1"/>
                          </a:solidFill>
                          <a:effectLst/>
                          <a:latin typeface="Verdana" charset="0"/>
                          <a:ea typeface="MS PGothic" charset="-128"/>
                        </a:rPr>
                        <a:t>+ 40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(9 x 1 = 9)</a:t>
                      </a:r>
                      <a:br>
                        <a:rPr kumimoji="0" lang="en-GB" altLang="en-US" sz="1500" b="0" i="0" u="none" strike="noStrike" cap="none" normalizeH="0" baseline="0">
                          <a:ln>
                            <a:noFill/>
                          </a:ln>
                          <a:solidFill>
                            <a:schemeClr val="tx1"/>
                          </a:solidFill>
                          <a:effectLst/>
                          <a:latin typeface="Verdana" charset="0"/>
                          <a:ea typeface="MS PGothic" charset="-128"/>
                        </a:rPr>
                      </a:br>
                      <a:r>
                        <a:rPr kumimoji="0" lang="en-GB" altLang="en-US" sz="1500" b="0" i="0" u="none" strike="noStrike" cap="none" normalizeH="0" baseline="0">
                          <a:ln>
                            <a:noFill/>
                          </a:ln>
                          <a:solidFill>
                            <a:schemeClr val="tx1"/>
                          </a:solidFill>
                          <a:effectLst/>
                          <a:latin typeface="Verdana" charset="0"/>
                          <a:ea typeface="MS PGothic" charset="-128"/>
                        </a:rPr>
                        <a:t>+ 9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chemeClr val="tx1"/>
                          </a:solidFill>
                          <a:effectLst/>
                          <a:latin typeface="Verdana" charset="0"/>
                          <a:ea typeface="MS PGothic" charset="-128"/>
                        </a:rPr>
                        <a:t>=5049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Rectangle 149"/>
          <p:cNvSpPr>
            <a:spLocks noChangeArrowheads="1"/>
          </p:cNvSpPr>
          <p:nvPr/>
        </p:nvSpPr>
        <p:spPr bwMode="auto">
          <a:xfrm>
            <a:off x="982083" y="3382114"/>
            <a:ext cx="8239125"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a:defRPr sz="1400">
                <a:solidFill>
                  <a:schemeClr val="tx1"/>
                </a:solidFill>
                <a:latin typeface="Verdana" panose="020B0604030504040204" pitchFamily="34" charset="0"/>
                <a:ea typeface="MS PGothic" panose="020B0600070205080204" pitchFamily="34" charset="-128"/>
              </a:defRPr>
            </a:lvl1pPr>
            <a:lvl2pPr marL="742950" indent="-285750">
              <a:defRPr sz="1400">
                <a:solidFill>
                  <a:schemeClr val="tx1"/>
                </a:solidFill>
                <a:latin typeface="Verdana" panose="020B0604030504040204" pitchFamily="34" charset="0"/>
                <a:ea typeface="MS PGothic" panose="020B0600070205080204" pitchFamily="34" charset="-128"/>
              </a:defRPr>
            </a:lvl2pPr>
            <a:lvl3pPr marL="1143000" indent="-228600">
              <a:defRPr sz="1400">
                <a:solidFill>
                  <a:schemeClr val="tx1"/>
                </a:solidFill>
                <a:latin typeface="Verdana" panose="020B0604030504040204" pitchFamily="34" charset="0"/>
                <a:ea typeface="MS PGothic" panose="020B0600070205080204" pitchFamily="34" charset="-128"/>
              </a:defRPr>
            </a:lvl3pPr>
            <a:lvl4pPr marL="1600200" indent="-228600">
              <a:defRPr sz="1400">
                <a:solidFill>
                  <a:schemeClr val="tx1"/>
                </a:solidFill>
                <a:latin typeface="Verdana" panose="020B0604030504040204" pitchFamily="34" charset="0"/>
                <a:ea typeface="MS PGothic" panose="020B0600070205080204" pitchFamily="34" charset="-128"/>
              </a:defRPr>
            </a:lvl4pPr>
            <a:lvl5pPr marL="2057400" indent="-228600">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50000"/>
              </a:spcBef>
              <a:buSzPct val="80000"/>
              <a:buFont typeface="Verdana" panose="020B0604030504040204" pitchFamily="34" charset="0"/>
              <a:buNone/>
            </a:pPr>
            <a:r>
              <a:rPr lang="en-GB" altLang="en-US" sz="2000" b="1" dirty="0"/>
              <a:t>Computers count using binary numbers (base 2).</a:t>
            </a:r>
          </a:p>
          <a:p>
            <a:pPr eaLnBrk="1" hangingPunct="1">
              <a:spcBef>
                <a:spcPct val="50000"/>
              </a:spcBef>
              <a:buSzPct val="80000"/>
              <a:buFont typeface="Verdana" panose="020B0604030504040204" pitchFamily="34" charset="0"/>
              <a:buNone/>
            </a:pPr>
            <a:r>
              <a:rPr lang="en-GB" altLang="en-US" sz="2000" dirty="0"/>
              <a:t>They use just 2 units: 0 and 1.</a:t>
            </a:r>
            <a:endParaRPr lang="en-US" altLang="en-US" sz="2000" dirty="0"/>
          </a:p>
        </p:txBody>
      </p:sp>
      <p:graphicFrame>
        <p:nvGraphicFramePr>
          <p:cNvPr id="7" name="Group 277"/>
          <p:cNvGraphicFramePr>
            <a:graphicFrameLocks/>
          </p:cNvGraphicFramePr>
          <p:nvPr>
            <p:extLst>
              <p:ext uri="{D42A27DB-BD31-4B8C-83A1-F6EECF244321}">
                <p14:modId xmlns:p14="http://schemas.microsoft.com/office/powerpoint/2010/main" val="1639270576"/>
              </p:ext>
            </p:extLst>
          </p:nvPr>
        </p:nvGraphicFramePr>
        <p:xfrm>
          <a:off x="982083" y="4279051"/>
          <a:ext cx="8569325" cy="1920875"/>
        </p:xfrm>
        <a:graphic>
          <a:graphicData uri="http://schemas.openxmlformats.org/drawingml/2006/table">
            <a:tbl>
              <a:tblPr/>
              <a:tblGrid>
                <a:gridCol w="1798637"/>
                <a:gridCol w="1901825"/>
                <a:gridCol w="1838325"/>
                <a:gridCol w="1889125"/>
                <a:gridCol w="1141413"/>
              </a:tblGrid>
              <a:tr h="460375">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dirty="0">
                          <a:ln>
                            <a:noFill/>
                          </a:ln>
                          <a:solidFill>
                            <a:srgbClr val="FF0000"/>
                          </a:solidFill>
                          <a:effectLst/>
                          <a:latin typeface="Verdana" charset="0"/>
                          <a:ea typeface="MS PGothic" charset="-128"/>
                        </a:rPr>
                        <a:t>2</a:t>
                      </a:r>
                      <a:r>
                        <a:rPr kumimoji="0" lang="en-GB" altLang="en-US" sz="1400" b="0" i="0" u="none" strike="noStrike" cap="none" normalizeH="0" baseline="30000" dirty="0">
                          <a:ln>
                            <a:noFill/>
                          </a:ln>
                          <a:solidFill>
                            <a:srgbClr val="FF0000"/>
                          </a:solidFill>
                          <a:effectLst/>
                          <a:latin typeface="Verdana" charset="0"/>
                          <a:ea typeface="MS PGothic" charset="-128"/>
                        </a:rPr>
                        <a:t>3</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2</a:t>
                      </a:r>
                      <a:r>
                        <a:rPr kumimoji="0" lang="en-GB" altLang="en-US" sz="1400" b="0" i="0" u="none" strike="noStrike" cap="none" normalizeH="0" baseline="30000">
                          <a:ln>
                            <a:noFill/>
                          </a:ln>
                          <a:solidFill>
                            <a:srgbClr val="FF0000"/>
                          </a:solidFill>
                          <a:effectLst/>
                          <a:latin typeface="Verdana" charset="0"/>
                          <a:ea typeface="MS PGothic" charset="-128"/>
                        </a:rPr>
                        <a:t>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2</a:t>
                      </a:r>
                      <a:r>
                        <a:rPr kumimoji="0" lang="en-GB" altLang="en-US" sz="1400" b="0" i="0" u="none" strike="noStrike" cap="none" normalizeH="0" baseline="30000">
                          <a:ln>
                            <a:noFill/>
                          </a:ln>
                          <a:solidFill>
                            <a:srgbClr val="FF0000"/>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FF0000"/>
                          </a:solidFill>
                          <a:effectLst/>
                          <a:latin typeface="Verdana" charset="0"/>
                          <a:ea typeface="MS PGothic" charset="-128"/>
                        </a:rPr>
                        <a:t>2</a:t>
                      </a:r>
                      <a:r>
                        <a:rPr kumimoji="0" lang="en-GB" altLang="en-US" sz="1400" b="0" i="0" u="none" strike="noStrike" cap="none" normalizeH="0" baseline="30000">
                          <a:ln>
                            <a:noFill/>
                          </a:ln>
                          <a:solidFill>
                            <a:srgbClr val="FF0000"/>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4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60375">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rgbClr val="0000FF"/>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4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57200">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4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w="28575" cap="flat" cmpd="sng" algn="ctr">
                      <a:solidFill>
                        <a:srgbClr val="000000"/>
                      </a:solidFill>
                      <a:prstDash val="solid"/>
                      <a:round/>
                      <a:headEnd type="none" w="med" len="med"/>
                      <a:tailEnd type="none" w="med" len="med"/>
                    </a:lnB>
                    <a:lnTlToBr>
                      <a:noFill/>
                    </a:lnTlToBr>
                    <a:lnBlToTr>
                      <a:noFill/>
                    </a:lnBlToTr>
                    <a:noFill/>
                  </a:tcPr>
                </a:tc>
              </a:tr>
              <a:tr h="542925">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 x 8 = 8)</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dirty="0">
                          <a:ln>
                            <a:noFill/>
                          </a:ln>
                          <a:solidFill>
                            <a:schemeClr val="tx1"/>
                          </a:solidFill>
                          <a:effectLst/>
                          <a:latin typeface="Verdana" charset="0"/>
                          <a:ea typeface="MS PGothic" charset="-128"/>
                        </a:rPr>
                        <a:t>(1 x 4 = 4)</a:t>
                      </a:r>
                      <a:br>
                        <a:rPr kumimoji="0" lang="en-GB" altLang="en-US" sz="1400" b="0" i="0" u="none" strike="noStrike" cap="none" normalizeH="0" baseline="0" dirty="0">
                          <a:ln>
                            <a:noFill/>
                          </a:ln>
                          <a:solidFill>
                            <a:schemeClr val="tx1"/>
                          </a:solidFill>
                          <a:effectLst/>
                          <a:latin typeface="Verdana" charset="0"/>
                          <a:ea typeface="MS PGothic" charset="-128"/>
                        </a:rPr>
                      </a:br>
                      <a:r>
                        <a:rPr kumimoji="0" lang="en-GB" altLang="en-US" sz="1400" b="0" i="0" u="none" strike="noStrike" cap="none" normalizeH="0" baseline="0" dirty="0">
                          <a:ln>
                            <a:noFill/>
                          </a:ln>
                          <a:solidFill>
                            <a:schemeClr val="tx1"/>
                          </a:solidFill>
                          <a:effectLst/>
                          <a:latin typeface="Verdana" charset="0"/>
                          <a:ea typeface="MS PGothic" charset="-128"/>
                        </a:rPr>
                        <a:t>+ 4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(0 x 2 = 0)</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+ 0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a:ln>
                            <a:noFill/>
                          </a:ln>
                          <a:solidFill>
                            <a:schemeClr val="tx1"/>
                          </a:solidFill>
                          <a:effectLst/>
                          <a:latin typeface="Verdana" charset="0"/>
                          <a:ea typeface="MS PGothic" charset="-128"/>
                        </a:rPr>
                        <a:t>(1 x 1 = 1)</a:t>
                      </a:r>
                      <a:br>
                        <a:rPr kumimoji="0" lang="en-GB" altLang="en-US" sz="1400" b="0" i="0" u="none" strike="noStrike" cap="none" normalizeH="0" baseline="0">
                          <a:ln>
                            <a:noFill/>
                          </a:ln>
                          <a:solidFill>
                            <a:schemeClr val="tx1"/>
                          </a:solidFill>
                          <a:effectLst/>
                          <a:latin typeface="Verdana" charset="0"/>
                          <a:ea typeface="MS PGothic" charset="-128"/>
                        </a:rPr>
                      </a:br>
                      <a:r>
                        <a:rPr kumimoji="0" lang="en-GB" altLang="en-US" sz="1400" b="0" i="0" u="none" strike="noStrike" cap="none" normalizeH="0" baseline="0">
                          <a:ln>
                            <a:noFill/>
                          </a:ln>
                          <a:solidFill>
                            <a:schemeClr val="tx1"/>
                          </a:solidFill>
                          <a:effectLst/>
                          <a:latin typeface="Verdana" charset="0"/>
                          <a:ea typeface="MS PGothic" charset="-128"/>
                        </a:rPr>
                        <a:t>+ 1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400" b="0" i="0" u="none" strike="noStrike" cap="none" normalizeH="0" baseline="0" dirty="0">
                          <a:ln>
                            <a:noFill/>
                          </a:ln>
                          <a:solidFill>
                            <a:schemeClr val="tx1"/>
                          </a:solidFill>
                          <a:effectLst/>
                          <a:latin typeface="Verdana" charset="0"/>
                          <a:ea typeface="MS PGothic" charset="-128"/>
                        </a:rPr>
                        <a:t>=13</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34618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Characteristics of high level programming languages</a:t>
            </a:r>
            <a:endParaRPr lang="en-GB" dirty="0"/>
          </a:p>
        </p:txBody>
      </p:sp>
      <p:sp>
        <p:nvSpPr>
          <p:cNvPr id="4" name="Content Placeholder 2"/>
          <p:cNvSpPr>
            <a:spLocks noGrp="1"/>
          </p:cNvSpPr>
          <p:nvPr>
            <p:ph idx="1"/>
          </p:nvPr>
        </p:nvSpPr>
        <p:spPr/>
        <p:txBody>
          <a:bodyPr/>
          <a:lstStyle/>
          <a:p>
            <a:pPr>
              <a:buFont typeface="Arial" panose="020B0604020202020204" pitchFamily="34" charset="0"/>
              <a:buChar char="•"/>
            </a:pPr>
            <a:r>
              <a:rPr lang="en-GB" altLang="en-US" dirty="0" smtClean="0"/>
              <a:t>More </a:t>
            </a:r>
            <a:r>
              <a:rPr lang="ja-JP" altLang="en-GB" dirty="0" smtClean="0"/>
              <a:t>‘</a:t>
            </a:r>
            <a:r>
              <a:rPr lang="en-GB" altLang="ja-JP" dirty="0" smtClean="0"/>
              <a:t>English-like</a:t>
            </a:r>
            <a:r>
              <a:rPr lang="ja-JP" altLang="en-GB" dirty="0" smtClean="0"/>
              <a:t>’</a:t>
            </a:r>
            <a:endParaRPr lang="en-GB" altLang="ja-JP" dirty="0" smtClean="0"/>
          </a:p>
          <a:p>
            <a:pPr>
              <a:buFont typeface="Arial" panose="020B0604020202020204" pitchFamily="34" charset="0"/>
              <a:buChar char="•"/>
            </a:pPr>
            <a:r>
              <a:rPr lang="en-GB" altLang="en-US" dirty="0" smtClean="0"/>
              <a:t>Less error-prone</a:t>
            </a:r>
          </a:p>
          <a:p>
            <a:pPr>
              <a:buFont typeface="Arial" panose="020B0604020202020204" pitchFamily="34" charset="0"/>
              <a:buChar char="•"/>
            </a:pPr>
            <a:r>
              <a:rPr lang="en-GB" altLang="en-US" dirty="0" smtClean="0"/>
              <a:t>Easier to debug</a:t>
            </a:r>
          </a:p>
          <a:p>
            <a:pPr>
              <a:buFont typeface="Arial" panose="020B0604020202020204" pitchFamily="34" charset="0"/>
              <a:buChar char="•"/>
            </a:pPr>
            <a:r>
              <a:rPr lang="en-GB" altLang="en-US" dirty="0" smtClean="0"/>
              <a:t>Quicker to write</a:t>
            </a:r>
          </a:p>
          <a:p>
            <a:pPr>
              <a:buFont typeface="Arial" panose="020B0604020202020204" pitchFamily="34" charset="0"/>
              <a:buChar char="•"/>
            </a:pPr>
            <a:r>
              <a:rPr lang="en-GB" altLang="en-US" dirty="0" smtClean="0"/>
              <a:t>Can work on different machines (transportable)</a:t>
            </a:r>
          </a:p>
        </p:txBody>
      </p:sp>
    </p:spTree>
    <p:extLst>
      <p:ext uri="{BB962C8B-B14F-4D97-AF65-F5344CB8AC3E}">
        <p14:creationId xmlns:p14="http://schemas.microsoft.com/office/powerpoint/2010/main" val="7663891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smtClean="0"/>
              <a:t>Assembling an algorithm</a:t>
            </a:r>
          </a:p>
        </p:txBody>
      </p:sp>
      <p:graphicFrame>
        <p:nvGraphicFramePr>
          <p:cNvPr id="5" name="Table 4"/>
          <p:cNvGraphicFramePr>
            <a:graphicFrameLocks noGrp="1"/>
          </p:cNvGraphicFramePr>
          <p:nvPr>
            <p:extLst>
              <p:ext uri="{D42A27DB-BD31-4B8C-83A1-F6EECF244321}">
                <p14:modId xmlns:p14="http://schemas.microsoft.com/office/powerpoint/2010/main" val="1746597398"/>
              </p:ext>
            </p:extLst>
          </p:nvPr>
        </p:nvGraphicFramePr>
        <p:xfrm>
          <a:off x="838200" y="1500747"/>
          <a:ext cx="8839200" cy="4921250"/>
        </p:xfrm>
        <a:graphic>
          <a:graphicData uri="http://schemas.openxmlformats.org/drawingml/2006/table">
            <a:tbl>
              <a:tblPr/>
              <a:tblGrid>
                <a:gridCol w="2552700"/>
                <a:gridCol w="546100"/>
                <a:gridCol w="5740400"/>
              </a:tblGrid>
              <a:tr h="571500">
                <a:tc>
                  <a:txBody>
                    <a:bodyPr/>
                    <a:lstStyle>
                      <a:lvl1pPr marL="71438">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71438" marR="0" lvl="0" indent="0" algn="l" defTabSz="914400" rtl="0" eaLnBrk="1" fontAlgn="base" latinLnBrk="0" hangingPunct="1">
                        <a:lnSpc>
                          <a:spcPct val="100000"/>
                        </a:lnSpc>
                        <a:spcBef>
                          <a:spcPts val="600"/>
                        </a:spcBef>
                        <a:spcAft>
                          <a:spcPts val="600"/>
                        </a:spcAft>
                        <a:buClrTx/>
                        <a:buSzTx/>
                        <a:buFontTx/>
                        <a:buNone/>
                        <a:tabLst/>
                      </a:pPr>
                      <a:r>
                        <a:rPr kumimoji="0" lang="en-GB" altLang="en-US" sz="2400" b="1" i="0" u="none" strike="noStrike" cap="none" normalizeH="0" baseline="0" dirty="0" smtClean="0">
                          <a:ln>
                            <a:noFill/>
                          </a:ln>
                          <a:solidFill>
                            <a:schemeClr val="tx1"/>
                          </a:solidFill>
                          <a:effectLst/>
                          <a:latin typeface="Verdana" panose="020B0604030504040204" pitchFamily="34" charset="0"/>
                          <a:ea typeface="MS PGothic" panose="020B0600070205080204" pitchFamily="34" charset="-128"/>
                        </a:rPr>
                        <a:t>Python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24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GB" altLang="en-US" sz="2400" b="1"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Assembly language</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start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Total = 0</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MOV R0, #0		          // Total</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for Index in range (6):</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MOV R1, #1                // Index</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Total =+ Index;</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loop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print(Total)</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ADD R0, R0, R1          // Total = Total + Index</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ADD R1, R1, #1         // Index = Index + 1</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rPr>
                        <a:t>	  </a:t>
                      </a:r>
                      <a:r>
                        <a:rPr kumimoji="0" lang="en-GB" altLang="en-US" sz="1600" b="0" i="0" u="none" strike="noStrike" cap="none" normalizeH="0" baseline="0" smtClean="0">
                          <a:ln>
                            <a:noFill/>
                          </a:ln>
                          <a:solidFill>
                            <a:srgbClr val="000000"/>
                          </a:solidFill>
                          <a:effectLst/>
                          <a:latin typeface="Verdana" panose="020B0604030504040204" pitchFamily="34" charset="0"/>
                          <a:ea typeface="MS PGothic" panose="020B0600070205080204" pitchFamily="34" charset="-128"/>
                        </a:rPr>
                        <a:t>CMP R1, #6               // Check loop cond.</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1"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rgbClr val="000000"/>
                          </a:solidFill>
                          <a:effectLst/>
                          <a:latin typeface="Verdana" panose="020B0604030504040204" pitchFamily="34" charset="0"/>
                          <a:ea typeface="MS PGothic" panose="020B0600070205080204" pitchFamily="34" charset="-128"/>
                        </a:rPr>
                        <a:t>	  BNE loop                   // Branch if not finished</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0"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600" b="1" i="0" u="none" strike="noStrike" cap="none" normalizeH="0" baseline="0" smtClean="0">
                        <a:ln>
                          <a:noFill/>
                        </a:ln>
                        <a:solidFill>
                          <a:schemeClr val="tx1"/>
                        </a:solidFill>
                        <a:effectLst/>
                        <a:latin typeface="Verdana" panose="020B060403050404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r>
                        <a:rPr kumimoji="0" lang="en-GB" altLang="en-US" sz="1600" b="0" i="0" u="none" strike="noStrike" cap="none" normalizeH="0" baseline="0" smtClean="0">
                          <a:ln>
                            <a:noFill/>
                          </a:ln>
                          <a:solidFill>
                            <a:srgbClr val="000000"/>
                          </a:solidFill>
                          <a:effectLst/>
                          <a:latin typeface="Verdana" panose="020B0604030504040204" pitchFamily="34" charset="0"/>
                          <a:ea typeface="MS PGothic" panose="020B0600070205080204" pitchFamily="34" charset="-128"/>
                        </a:rPr>
                        <a:t>         BL  print                   // Call print()</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r>
              <a:tr h="434975">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ts val="600"/>
                        </a:spcBef>
                        <a:spcAft>
                          <a:spcPts val="600"/>
                        </a:spcAft>
                        <a:buClrTx/>
                        <a:buSzTx/>
                        <a:buFontTx/>
                        <a:buNone/>
                        <a:tabLst/>
                      </a:pPr>
                      <a:endParaRPr kumimoji="0" lang="en-US" altLang="en-US" sz="1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defTabSz="457200">
                        <a:spcBef>
                          <a:spcPct val="50000"/>
                        </a:spcBef>
                        <a:buSzPct val="80000"/>
                        <a:buFont typeface="Verdana" panose="020B0604030504040204" pitchFamily="34" charset="0"/>
                        <a:defRPr>
                          <a:solidFill>
                            <a:schemeClr val="tx1"/>
                          </a:solidFill>
                          <a:latin typeface="Verdana" panose="020B0604030504040204" pitchFamily="34" charset="0"/>
                          <a:ea typeface="MS PGothic" panose="020B0600070205080204" pitchFamily="34" charset="-128"/>
                          <a:cs typeface="Arial" panose="020B0604020202020204" pitchFamily="34" charset="0"/>
                        </a:defRPr>
                      </a:lvl1pPr>
                      <a:lvl2pPr marL="742950" indent="-285750" defTabSz="457200">
                        <a:spcBef>
                          <a:spcPct val="50000"/>
                        </a:spcBef>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2pPr>
                      <a:lvl3pPr marL="11430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3pPr>
                      <a:lvl4pPr marL="1600200" indent="-228600" defTabSz="457200">
                        <a:spcBef>
                          <a:spcPct val="20000"/>
                        </a:spcBef>
                        <a:buSzPct val="80000"/>
                        <a:buFont typeface="Arial" panose="020B060402020202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4pPr>
                      <a:lvl5pPr marL="2057400" indent="-228600" defTabSz="457200">
                        <a:lnSpc>
                          <a:spcPct val="120000"/>
                        </a:lnSpc>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5pPr>
                      <a:lvl6pPr marL="25146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6pPr>
                      <a:lvl7pPr marL="29718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7pPr>
                      <a:lvl8pPr marL="34290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8pPr>
                      <a:lvl9pPr marL="3886200" indent="-228600" defTabSz="457200" eaLnBrk="0" fontAlgn="base" hangingPunct="0">
                        <a:lnSpc>
                          <a:spcPct val="120000"/>
                        </a:lnSpc>
                        <a:spcBef>
                          <a:spcPct val="0"/>
                        </a:spcBef>
                        <a:spcAft>
                          <a:spcPct val="0"/>
                        </a:spcAft>
                        <a:buSzPct val="80000"/>
                        <a:buFont typeface="Verdana" panose="020B0604030504040204" pitchFamily="34" charset="0"/>
                        <a:defRPr>
                          <a:solidFill>
                            <a:schemeClr val="tx1"/>
                          </a:solidFill>
                          <a:latin typeface="Verdana" panose="020B0604030504040204" pitchFamily="34" charset="0"/>
                          <a:ea typeface="Arial" panose="020B0604020202020204" pitchFamily="34" charset="0"/>
                          <a:cs typeface="Arial" panose="020B0604020202020204" pitchFamily="34" charset="0"/>
                        </a:defRPr>
                      </a:lvl9pPr>
                    </a:lstStyle>
                    <a:p>
                      <a:pPr marL="0" marR="0" lvl="0" indent="0" algn="l" defTabSz="457200" rtl="0" eaLnBrk="1" fontAlgn="base" latinLnBrk="0" hangingPunct="1">
                        <a:lnSpc>
                          <a:spcPct val="100000"/>
                        </a:lnSpc>
                        <a:spcBef>
                          <a:spcPts val="600"/>
                        </a:spcBef>
                        <a:spcAft>
                          <a:spcPts val="600"/>
                        </a:spcAft>
                        <a:buClrTx/>
                        <a:buSzTx/>
                        <a:buFontTx/>
                        <a:buNone/>
                        <a:tabLst/>
                      </a:pPr>
                      <a:endParaRPr kumimoji="0" lang="en-US" altLang="en-US" sz="1800" b="0" i="0" u="none" strike="noStrike" cap="none" normalizeH="0" baseline="0" dirty="0" smtClean="0">
                        <a:ln>
                          <a:noFill/>
                        </a:ln>
                        <a:solidFill>
                          <a:srgbClr val="FF0000"/>
                        </a:solidFill>
                        <a:effectLst/>
                        <a:latin typeface="Arial" panose="020B0604020202020204" pitchFamily="34" charset="0"/>
                        <a:ea typeface="MS PGothic" panose="020B0600070205080204" pitchFamily="34" charset="-128"/>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50353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r>
              <a:rPr lang="en-GB" altLang="en-US" dirty="0" smtClean="0"/>
              <a:t>Most software is </a:t>
            </a:r>
            <a:r>
              <a:rPr lang="en-GB" altLang="en-US" b="1" dirty="0" smtClean="0"/>
              <a:t>NOT</a:t>
            </a:r>
            <a:r>
              <a:rPr lang="en-GB" altLang="en-US" dirty="0" smtClean="0"/>
              <a:t> written in assembly language because:</a:t>
            </a:r>
          </a:p>
          <a:p>
            <a:pPr lvl="1">
              <a:lnSpc>
                <a:spcPct val="110000"/>
              </a:lnSpc>
            </a:pPr>
            <a:r>
              <a:rPr lang="en-GB" altLang="en-US" dirty="0" smtClean="0">
                <a:ea typeface="Arial" panose="020B0604020202020204" pitchFamily="34" charset="0"/>
              </a:rPr>
              <a:t>  it</a:t>
            </a:r>
            <a:r>
              <a:rPr lang="ja-JP" altLang="en-GB" dirty="0" smtClean="0">
                <a:ea typeface="MS PGothic" panose="020B0600070205080204" pitchFamily="34" charset="-128"/>
              </a:rPr>
              <a:t>’</a:t>
            </a:r>
            <a:r>
              <a:rPr lang="en-GB" altLang="ja-JP" dirty="0" smtClean="0">
                <a:ea typeface="MS PGothic" panose="020B0600070205080204" pitchFamily="34" charset="-128"/>
              </a:rPr>
              <a:t>s time-consuming to develop.</a:t>
            </a:r>
          </a:p>
          <a:p>
            <a:pPr lvl="1">
              <a:lnSpc>
                <a:spcPct val="110000"/>
              </a:lnSpc>
            </a:pPr>
            <a:r>
              <a:rPr lang="en-GB" altLang="en-US" dirty="0" smtClean="0">
                <a:ea typeface="Arial" panose="020B0604020202020204" pitchFamily="34" charset="0"/>
              </a:rPr>
              <a:t>  it</a:t>
            </a:r>
            <a:r>
              <a:rPr lang="ja-JP" altLang="en-GB" dirty="0" smtClean="0">
                <a:ea typeface="MS PGothic" panose="020B0600070205080204" pitchFamily="34" charset="-128"/>
              </a:rPr>
              <a:t>’</a:t>
            </a:r>
            <a:r>
              <a:rPr lang="en-GB" altLang="ja-JP" dirty="0" smtClean="0">
                <a:ea typeface="MS PGothic" panose="020B0600070205080204" pitchFamily="34" charset="-128"/>
              </a:rPr>
              <a:t>s not portable across different types of processors.</a:t>
            </a:r>
          </a:p>
          <a:p>
            <a:pPr lvl="1">
              <a:buFont typeface="Verdana" panose="020B0604030504040204" pitchFamily="34" charset="0"/>
              <a:buNone/>
            </a:pPr>
            <a:endParaRPr lang="en-GB" altLang="en-US" dirty="0" smtClean="0">
              <a:ea typeface="Arial" panose="020B0604020202020204" pitchFamily="34" charset="0"/>
            </a:endParaRPr>
          </a:p>
          <a:p>
            <a:pPr marL="0" indent="0"/>
            <a:r>
              <a:rPr lang="en-GB" altLang="en-US" b="1" dirty="0" smtClean="0"/>
              <a:t>BUT</a:t>
            </a:r>
            <a:r>
              <a:rPr lang="en-GB" altLang="en-US" dirty="0" smtClean="0"/>
              <a:t>, assembly language is useful because:</a:t>
            </a:r>
          </a:p>
          <a:p>
            <a:pPr lvl="1">
              <a:lnSpc>
                <a:spcPct val="110000"/>
              </a:lnSpc>
            </a:pPr>
            <a:r>
              <a:rPr lang="en-GB" altLang="en-US" dirty="0" smtClean="0">
                <a:ea typeface="Arial" panose="020B0604020202020204" pitchFamily="34" charset="0"/>
              </a:rPr>
              <a:t>  it enables programmers to write very efficient, performance-</a:t>
            </a:r>
            <a:br>
              <a:rPr lang="en-GB" altLang="en-US" dirty="0" smtClean="0">
                <a:ea typeface="Arial" panose="020B0604020202020204" pitchFamily="34" charset="0"/>
              </a:rPr>
            </a:br>
            <a:r>
              <a:rPr lang="en-GB" altLang="en-US" dirty="0" smtClean="0">
                <a:ea typeface="Arial" panose="020B0604020202020204" pitchFamily="34" charset="0"/>
              </a:rPr>
              <a:t>  critical code.</a:t>
            </a:r>
          </a:p>
          <a:p>
            <a:pPr lvl="1">
              <a:lnSpc>
                <a:spcPct val="110000"/>
              </a:lnSpc>
            </a:pPr>
            <a:r>
              <a:rPr lang="en-GB" altLang="en-US" dirty="0" smtClean="0">
                <a:ea typeface="Arial" panose="020B0604020202020204" pitchFamily="34" charset="0"/>
              </a:rPr>
              <a:t>  it gives you a better insight into how the processor works.</a:t>
            </a:r>
          </a:p>
          <a:p>
            <a:pPr lvl="1">
              <a:lnSpc>
                <a:spcPct val="110000"/>
              </a:lnSpc>
            </a:pPr>
            <a:r>
              <a:rPr lang="en-GB" altLang="en-US" dirty="0" smtClean="0">
                <a:ea typeface="Arial" panose="020B0604020202020204" pitchFamily="34" charset="0"/>
              </a:rPr>
              <a:t>  it can be used to debug code that isn</a:t>
            </a:r>
            <a:r>
              <a:rPr lang="en-GB" altLang="en-US" dirty="0" smtClean="0">
                <a:ea typeface="MS PGothic" panose="020B0600070205080204" pitchFamily="34" charset="-128"/>
              </a:rPr>
              <a:t>’</a:t>
            </a:r>
            <a:r>
              <a:rPr lang="en-GB" altLang="ja-JP" dirty="0" smtClean="0">
                <a:ea typeface="MS PGothic" panose="020B0600070205080204" pitchFamily="34" charset="-128"/>
              </a:rPr>
              <a:t>t working as expected.</a:t>
            </a:r>
          </a:p>
          <a:p>
            <a:pPr lvl="1">
              <a:lnSpc>
                <a:spcPct val="110000"/>
              </a:lnSpc>
            </a:pPr>
            <a:r>
              <a:rPr lang="en-GB" altLang="en-US" dirty="0" smtClean="0">
                <a:ea typeface="Arial" panose="020B0604020202020204" pitchFamily="34" charset="0"/>
              </a:rPr>
              <a:t>  it</a:t>
            </a:r>
            <a:r>
              <a:rPr lang="ja-JP" altLang="en-GB" dirty="0" smtClean="0">
                <a:ea typeface="MS PGothic" panose="020B0600070205080204" pitchFamily="34" charset="-128"/>
              </a:rPr>
              <a:t>’</a:t>
            </a:r>
            <a:r>
              <a:rPr lang="en-GB" altLang="ja-JP" dirty="0" smtClean="0">
                <a:ea typeface="MS PGothic" panose="020B0600070205080204" pitchFamily="34" charset="-128"/>
              </a:rPr>
              <a:t>s fun!</a:t>
            </a:r>
          </a:p>
          <a:p>
            <a:endParaRPr lang="en-GB" dirty="0"/>
          </a:p>
        </p:txBody>
      </p:sp>
      <p:sp>
        <p:nvSpPr>
          <p:cNvPr id="4" name="Title 2"/>
          <p:cNvSpPr>
            <a:spLocks noGrp="1"/>
          </p:cNvSpPr>
          <p:nvPr>
            <p:ph type="title"/>
          </p:nvPr>
        </p:nvSpPr>
        <p:spPr/>
        <p:txBody>
          <a:bodyPr/>
          <a:lstStyle/>
          <a:p>
            <a:r>
              <a:rPr lang="en-GB" altLang="en-US" smtClean="0"/>
              <a:t>Why bother coding in assembly language?</a:t>
            </a:r>
          </a:p>
        </p:txBody>
      </p:sp>
    </p:spTree>
    <p:extLst>
      <p:ext uri="{BB962C8B-B14F-4D97-AF65-F5344CB8AC3E}">
        <p14:creationId xmlns:p14="http://schemas.microsoft.com/office/powerpoint/2010/main" val="15766956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Translating programming languages:</a:t>
            </a:r>
            <a:br>
              <a:rPr lang="en-GB" altLang="en-US" dirty="0" smtClean="0"/>
            </a:br>
            <a:r>
              <a:rPr lang="en-GB" altLang="en-US" dirty="0" smtClean="0"/>
              <a:t>Week 13 Lesson 1</a:t>
            </a:r>
            <a:endParaRPr lang="en-GB" dirty="0"/>
          </a:p>
        </p:txBody>
      </p:sp>
    </p:spTree>
    <p:extLst>
      <p:ext uri="{BB962C8B-B14F-4D97-AF65-F5344CB8AC3E}">
        <p14:creationId xmlns:p14="http://schemas.microsoft.com/office/powerpoint/2010/main" val="26433351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Why don</a:t>
            </a:r>
            <a:r>
              <a:rPr lang="en-GB" altLang="en-US" dirty="0" smtClean="0"/>
              <a:t>’</a:t>
            </a:r>
            <a:r>
              <a:rPr lang="en-GB" altLang="ja-JP" dirty="0" smtClean="0"/>
              <a:t>t programmers have to program in machine code?</a:t>
            </a:r>
            <a:endParaRPr lang="en-GB" dirty="0"/>
          </a:p>
        </p:txBody>
      </p:sp>
      <p:sp>
        <p:nvSpPr>
          <p:cNvPr id="3" name="Content Placeholder 2"/>
          <p:cNvSpPr>
            <a:spLocks noGrp="1"/>
          </p:cNvSpPr>
          <p:nvPr>
            <p:ph idx="1"/>
          </p:nvPr>
        </p:nvSpPr>
        <p:spPr/>
        <p:txBody>
          <a:bodyPr/>
          <a:lstStyle/>
          <a:p>
            <a:pPr marL="0" indent="0"/>
            <a:r>
              <a:rPr lang="en-GB" altLang="en-US" dirty="0" smtClean="0"/>
              <a:t>Recall that these are machine instructions are binary code.</a:t>
            </a:r>
          </a:p>
          <a:p>
            <a:pPr marL="0" indent="0"/>
            <a:r>
              <a:rPr lang="en-GB" altLang="en-US" dirty="0" smtClean="0"/>
              <a:t>That is, binary digits that represent the program in such a way that the processor can run it.</a:t>
            </a:r>
          </a:p>
          <a:p>
            <a:pPr marL="0" indent="0"/>
            <a:endParaRPr lang="en-GB" altLang="en-US" dirty="0" smtClean="0"/>
          </a:p>
          <a:p>
            <a:pPr marL="0" indent="0"/>
            <a:r>
              <a:rPr lang="en-GB" altLang="en-US" dirty="0" smtClean="0"/>
              <a:t>Fortunately we have such things as </a:t>
            </a:r>
            <a:r>
              <a:rPr lang="en-GB" altLang="en-US" b="1" dirty="0" smtClean="0"/>
              <a:t>assemblers, compilers </a:t>
            </a:r>
            <a:r>
              <a:rPr lang="en-GB" altLang="en-US" dirty="0" smtClean="0"/>
              <a:t>and</a:t>
            </a:r>
            <a:r>
              <a:rPr lang="en-GB" altLang="en-US" b="1" dirty="0" smtClean="0"/>
              <a:t> interpreters</a:t>
            </a:r>
            <a:r>
              <a:rPr lang="en-GB" altLang="en-US" dirty="0" smtClean="0"/>
              <a:t>.</a:t>
            </a:r>
          </a:p>
          <a:p>
            <a:pPr marL="0" indent="0"/>
            <a:r>
              <a:rPr lang="en-GB" altLang="en-US" dirty="0" smtClean="0"/>
              <a:t>These do the translation into binary that the computer can understand and run.</a:t>
            </a:r>
          </a:p>
          <a:p>
            <a:endParaRPr lang="en-GB" dirty="0"/>
          </a:p>
        </p:txBody>
      </p:sp>
    </p:spTree>
    <p:extLst>
      <p:ext uri="{BB962C8B-B14F-4D97-AF65-F5344CB8AC3E}">
        <p14:creationId xmlns:p14="http://schemas.microsoft.com/office/powerpoint/2010/main" val="20301148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altLang="en-US" dirty="0" smtClean="0"/>
              <a:t>Assemblers</a:t>
            </a:r>
          </a:p>
        </p:txBody>
      </p:sp>
      <p:sp>
        <p:nvSpPr>
          <p:cNvPr id="5" name="Content Placeholder 2"/>
          <p:cNvSpPr>
            <a:spLocks noGrp="1"/>
          </p:cNvSpPr>
          <p:nvPr>
            <p:ph idx="1"/>
          </p:nvPr>
        </p:nvSpPr>
        <p:spPr/>
        <p:txBody>
          <a:bodyPr/>
          <a:lstStyle/>
          <a:p>
            <a:pPr marL="0" indent="0"/>
            <a:r>
              <a:rPr lang="en-GB" altLang="en-US" b="1" dirty="0" smtClean="0"/>
              <a:t>What do they do?</a:t>
            </a:r>
          </a:p>
          <a:p>
            <a:pPr marL="0" indent="0">
              <a:buFont typeface="Arial" panose="020B0604020202020204" pitchFamily="34" charset="0"/>
              <a:buChar char="•"/>
            </a:pPr>
            <a:r>
              <a:rPr lang="en-GB" altLang="en-US" dirty="0" smtClean="0"/>
              <a:t>Translate assembly code into machine code. </a:t>
            </a:r>
          </a:p>
          <a:p>
            <a:pPr marL="0" indent="0"/>
            <a:endParaRPr lang="en-GB" altLang="en-US" b="1" dirty="0" smtClean="0"/>
          </a:p>
          <a:p>
            <a:pPr marL="0" indent="0"/>
            <a:r>
              <a:rPr lang="en-GB" altLang="en-US" b="1" dirty="0" smtClean="0"/>
              <a:t>Features</a:t>
            </a:r>
          </a:p>
          <a:p>
            <a:pPr marL="0" indent="0">
              <a:buFont typeface="Arial" panose="020B0604020202020204" pitchFamily="34" charset="0"/>
              <a:buChar char="•"/>
            </a:pPr>
            <a:r>
              <a:rPr lang="en-GB" altLang="en-US" dirty="0" smtClean="0"/>
              <a:t>Each different type of machine/processor requires an assembler of its own (e.g. ARM).</a:t>
            </a:r>
          </a:p>
          <a:p>
            <a:pPr marL="0" indent="0">
              <a:buFont typeface="Arial" panose="020B0604020202020204" pitchFamily="34" charset="0"/>
              <a:buChar char="•"/>
            </a:pPr>
            <a:endParaRPr lang="en-GB" altLang="en-US" dirty="0" smtClean="0"/>
          </a:p>
          <a:p>
            <a:pPr marL="0" indent="0">
              <a:buFont typeface="Arial" panose="020B0604020202020204" pitchFamily="34" charset="0"/>
              <a:buChar char="•"/>
            </a:pPr>
            <a:endParaRPr lang="en-GB" altLang="en-US" dirty="0" smtClean="0"/>
          </a:p>
        </p:txBody>
      </p:sp>
    </p:spTree>
    <p:extLst>
      <p:ext uri="{BB962C8B-B14F-4D97-AF65-F5344CB8AC3E}">
        <p14:creationId xmlns:p14="http://schemas.microsoft.com/office/powerpoint/2010/main" val="17708706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defRPr/>
            </a:pPr>
            <a:r>
              <a:rPr lang="en-GB" b="1" dirty="0"/>
              <a:t>What do they do?</a:t>
            </a:r>
          </a:p>
          <a:p>
            <a:pPr>
              <a:defRPr/>
            </a:pPr>
            <a:r>
              <a:rPr lang="en-GB" dirty="0"/>
              <a:t>Translate a program written in a high level language (e.g. Python, C) into assembly language or machine code (the executable file).</a:t>
            </a:r>
          </a:p>
          <a:p>
            <a:pPr>
              <a:defRPr/>
            </a:pPr>
            <a:r>
              <a:rPr lang="en-GB" dirty="0"/>
              <a:t>Take an assembly language program and converts each mnemonic into its binary equivalent.</a:t>
            </a:r>
          </a:p>
          <a:p>
            <a:pPr marL="0" indent="0">
              <a:defRPr/>
            </a:pPr>
            <a:r>
              <a:rPr lang="en-GB" b="1" dirty="0"/>
              <a:t>Features</a:t>
            </a:r>
          </a:p>
          <a:p>
            <a:pPr>
              <a:defRPr/>
            </a:pPr>
            <a:r>
              <a:rPr lang="en-GB" dirty="0"/>
              <a:t>Checks for errors before the exe is produced.</a:t>
            </a:r>
          </a:p>
          <a:p>
            <a:pPr>
              <a:defRPr/>
            </a:pPr>
            <a:r>
              <a:rPr lang="en-GB" dirty="0"/>
              <a:t>Produce final software for distribution.</a:t>
            </a:r>
          </a:p>
          <a:p>
            <a:pPr>
              <a:defRPr/>
            </a:pPr>
            <a:r>
              <a:rPr lang="en-GB" dirty="0"/>
              <a:t>Can be slow to compile. </a:t>
            </a:r>
          </a:p>
          <a:p>
            <a:pPr>
              <a:defRPr/>
            </a:pPr>
            <a:r>
              <a:rPr lang="en-GB" dirty="0"/>
              <a:t>End user/competitor is unable to hack into the code.</a:t>
            </a:r>
          </a:p>
          <a:p>
            <a:pPr>
              <a:defRPr/>
            </a:pPr>
            <a:endParaRPr lang="en-GB" dirty="0"/>
          </a:p>
          <a:p>
            <a:pPr>
              <a:defRPr/>
            </a:pPr>
            <a:endParaRPr lang="en-GB" dirty="0"/>
          </a:p>
          <a:p>
            <a:endParaRPr lang="en-GB" dirty="0"/>
          </a:p>
        </p:txBody>
      </p:sp>
      <p:sp>
        <p:nvSpPr>
          <p:cNvPr id="4" name="Title 1"/>
          <p:cNvSpPr>
            <a:spLocks noGrp="1"/>
          </p:cNvSpPr>
          <p:nvPr>
            <p:ph type="title"/>
          </p:nvPr>
        </p:nvSpPr>
        <p:spPr/>
        <p:txBody>
          <a:bodyPr/>
          <a:lstStyle/>
          <a:p>
            <a:r>
              <a:rPr lang="en-GB" altLang="en-US" smtClean="0"/>
              <a:t>Compilers</a:t>
            </a:r>
          </a:p>
        </p:txBody>
      </p:sp>
    </p:spTree>
    <p:extLst>
      <p:ext uri="{BB962C8B-B14F-4D97-AF65-F5344CB8AC3E}">
        <p14:creationId xmlns:p14="http://schemas.microsoft.com/office/powerpoint/2010/main" val="16751299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16532"/>
            <a:ext cx="10515600" cy="4351338"/>
          </a:xfrm>
        </p:spPr>
        <p:txBody>
          <a:bodyPr>
            <a:normAutofit lnSpcReduction="10000"/>
          </a:bodyPr>
          <a:lstStyle/>
          <a:p>
            <a:pPr marL="0" indent="0">
              <a:defRPr/>
            </a:pPr>
            <a:r>
              <a:rPr lang="en-GB" b="1" dirty="0"/>
              <a:t>What do they do?</a:t>
            </a:r>
          </a:p>
          <a:p>
            <a:pPr>
              <a:defRPr/>
            </a:pPr>
            <a:r>
              <a:rPr lang="en-GB" dirty="0"/>
              <a:t>Translates one line at a time at run time (e.g. Java).</a:t>
            </a:r>
          </a:p>
          <a:p>
            <a:pPr marL="0" indent="0">
              <a:defRPr/>
            </a:pPr>
            <a:endParaRPr lang="en-GB" b="1" dirty="0"/>
          </a:p>
          <a:p>
            <a:pPr marL="0" indent="0">
              <a:defRPr/>
            </a:pPr>
            <a:r>
              <a:rPr lang="en-GB" b="1" dirty="0"/>
              <a:t>Features</a:t>
            </a:r>
          </a:p>
          <a:p>
            <a:pPr>
              <a:defRPr/>
            </a:pPr>
            <a:r>
              <a:rPr lang="en-GB" dirty="0"/>
              <a:t>Slower than compilers.</a:t>
            </a:r>
          </a:p>
          <a:p>
            <a:pPr>
              <a:defRPr/>
            </a:pPr>
            <a:r>
              <a:rPr lang="en-GB" dirty="0"/>
              <a:t>But can be executed straight away.</a:t>
            </a:r>
          </a:p>
          <a:p>
            <a:pPr>
              <a:defRPr/>
            </a:pPr>
            <a:r>
              <a:rPr lang="en-GB" dirty="0"/>
              <a:t>No object code generated.</a:t>
            </a:r>
          </a:p>
          <a:p>
            <a:pPr>
              <a:defRPr/>
            </a:pPr>
            <a:r>
              <a:rPr lang="en-GB" dirty="0"/>
              <a:t>Often used when developing new programs.</a:t>
            </a:r>
          </a:p>
          <a:p>
            <a:pPr>
              <a:defRPr/>
            </a:pPr>
            <a:r>
              <a:rPr lang="en-GB" dirty="0"/>
              <a:t>End users can easily see the code.</a:t>
            </a:r>
          </a:p>
          <a:p>
            <a:pPr marL="0" indent="0">
              <a:buFont typeface="Verdana" charset="0"/>
              <a:buNone/>
              <a:defRPr/>
            </a:pPr>
            <a:endParaRPr lang="en-GB" dirty="0"/>
          </a:p>
        </p:txBody>
      </p:sp>
      <p:sp>
        <p:nvSpPr>
          <p:cNvPr id="4" name="Title 1"/>
          <p:cNvSpPr>
            <a:spLocks noGrp="1"/>
          </p:cNvSpPr>
          <p:nvPr>
            <p:ph type="title"/>
          </p:nvPr>
        </p:nvSpPr>
        <p:spPr/>
        <p:txBody>
          <a:bodyPr/>
          <a:lstStyle/>
          <a:p>
            <a:r>
              <a:rPr lang="en-GB" altLang="en-US" smtClean="0"/>
              <a:t>Interpreters</a:t>
            </a:r>
          </a:p>
        </p:txBody>
      </p:sp>
    </p:spTree>
    <p:extLst>
      <p:ext uri="{BB962C8B-B14F-4D97-AF65-F5344CB8AC3E}">
        <p14:creationId xmlns:p14="http://schemas.microsoft.com/office/powerpoint/2010/main" val="4096667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r>
              <a:rPr lang="en-GB" altLang="en-US" smtClean="0"/>
              <a:t>Binary to denary</a:t>
            </a:r>
            <a:br>
              <a:rPr lang="en-GB" altLang="en-US" smtClean="0"/>
            </a:br>
            <a:endParaRPr lang="en-US" altLang="en-US" b="0" smtClean="0">
              <a:solidFill>
                <a:schemeClr val="tx1"/>
              </a:solidFill>
            </a:endParaRPr>
          </a:p>
        </p:txBody>
      </p:sp>
      <p:graphicFrame>
        <p:nvGraphicFramePr>
          <p:cNvPr id="5" name="Group 129"/>
          <p:cNvGraphicFramePr>
            <a:graphicFrameLocks noGrp="1"/>
          </p:cNvGraphicFramePr>
          <p:nvPr>
            <p:ph idx="1"/>
            <p:extLst>
              <p:ext uri="{D42A27DB-BD31-4B8C-83A1-F6EECF244321}">
                <p14:modId xmlns:p14="http://schemas.microsoft.com/office/powerpoint/2010/main" val="262904668"/>
              </p:ext>
            </p:extLst>
          </p:nvPr>
        </p:nvGraphicFramePr>
        <p:xfrm>
          <a:off x="838200" y="1323349"/>
          <a:ext cx="8051800" cy="4800602"/>
        </p:xfrm>
        <a:graphic>
          <a:graphicData uri="http://schemas.openxmlformats.org/drawingml/2006/table">
            <a:tbl>
              <a:tblPr/>
              <a:tblGrid>
                <a:gridCol w="1611313"/>
                <a:gridCol w="1611312"/>
                <a:gridCol w="1606550"/>
                <a:gridCol w="1611313"/>
                <a:gridCol w="1611312"/>
              </a:tblGrid>
              <a:tr h="274638">
                <a:tc gridSpan="4">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dirty="0">
                          <a:ln>
                            <a:noFill/>
                          </a:ln>
                          <a:solidFill>
                            <a:srgbClr val="FF0000"/>
                          </a:solidFill>
                          <a:effectLst/>
                          <a:latin typeface="Verdana" charset="0"/>
                          <a:ea typeface="MS PGothic" charset="-128"/>
                        </a:rPr>
                        <a:t>Binary</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0000FF"/>
                          </a:solidFill>
                          <a:effectLst/>
                          <a:latin typeface="Verdana" charset="0"/>
                          <a:ea typeface="MS PGothic" charset="-128"/>
                        </a:rPr>
                        <a:t>Denary</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8</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dirty="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94714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mtClean="0"/>
              <a:t>Denary to binary</a:t>
            </a:r>
            <a:endParaRPr lang="en-GB"/>
          </a:p>
        </p:txBody>
      </p:sp>
      <p:graphicFrame>
        <p:nvGraphicFramePr>
          <p:cNvPr id="4" name="Group 116"/>
          <p:cNvGraphicFramePr>
            <a:graphicFrameLocks noGrp="1"/>
          </p:cNvGraphicFramePr>
          <p:nvPr>
            <p:ph sz="half" idx="4294967295"/>
            <p:extLst>
              <p:ext uri="{D42A27DB-BD31-4B8C-83A1-F6EECF244321}">
                <p14:modId xmlns:p14="http://schemas.microsoft.com/office/powerpoint/2010/main" val="3610065911"/>
              </p:ext>
            </p:extLst>
          </p:nvPr>
        </p:nvGraphicFramePr>
        <p:xfrm>
          <a:off x="838200" y="1445677"/>
          <a:ext cx="8051800" cy="4800284"/>
        </p:xfrm>
        <a:graphic>
          <a:graphicData uri="http://schemas.openxmlformats.org/drawingml/2006/table">
            <a:tbl>
              <a:tblPr/>
              <a:tblGrid>
                <a:gridCol w="1611313"/>
                <a:gridCol w="1611312"/>
                <a:gridCol w="1606550"/>
                <a:gridCol w="1611313"/>
                <a:gridCol w="1611312"/>
              </a:tblGrid>
              <a:tr h="0">
                <a:tc gridSpan="4">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Binary</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0000FF"/>
                          </a:solidFill>
                          <a:effectLst/>
                          <a:latin typeface="Verdana" charset="0"/>
                          <a:ea typeface="MS PGothic" charset="-128"/>
                        </a:rPr>
                        <a:t>Denary</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8</a:t>
                      </a: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rgbClr val="FF0000"/>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2</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3</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4</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5</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6</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7</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8</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9</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10</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11</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12</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13</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a:ln>
                            <a:noFill/>
                          </a:ln>
                          <a:solidFill>
                            <a:schemeClr val="tx1"/>
                          </a:solidFill>
                          <a:effectLst/>
                          <a:latin typeface="Verdana" charset="0"/>
                          <a:ea typeface="MS PGothic" charset="-128"/>
                        </a:rPr>
                        <a:t>14</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2575">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800" b="1"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50000"/>
                        </a:spcBef>
                        <a:buSzPct val="80000"/>
                        <a:buFont typeface="Verdana" charset="0"/>
                        <a:defRPr>
                          <a:solidFill>
                            <a:schemeClr val="tx1"/>
                          </a:solidFill>
                          <a:latin typeface="Verdana" charset="0"/>
                          <a:ea typeface="MS PGothic" charset="-128"/>
                        </a:defRPr>
                      </a:lvl1pPr>
                      <a:lvl2pPr marL="742950" indent="-285750">
                        <a:spcBef>
                          <a:spcPct val="50000"/>
                        </a:spcBef>
                        <a:buSzPct val="80000"/>
                        <a:buFont typeface="Verdana" charset="0"/>
                        <a:defRPr>
                          <a:solidFill>
                            <a:schemeClr val="tx1"/>
                          </a:solidFill>
                          <a:latin typeface="Verdana" charset="0"/>
                          <a:ea typeface="Arial" charset="0"/>
                          <a:cs typeface="Arial" charset="0"/>
                        </a:defRPr>
                      </a:lvl2pPr>
                      <a:lvl3pPr marL="1143000" indent="-228600">
                        <a:spcBef>
                          <a:spcPct val="20000"/>
                        </a:spcBef>
                        <a:buSzPct val="80000"/>
                        <a:buFont typeface="Arial" charset="0"/>
                        <a:defRPr>
                          <a:solidFill>
                            <a:schemeClr val="tx1"/>
                          </a:solidFill>
                          <a:latin typeface="Verdana" charset="0"/>
                          <a:ea typeface="Arial" charset="0"/>
                          <a:cs typeface="Arial" charset="0"/>
                        </a:defRPr>
                      </a:lvl3pPr>
                      <a:lvl4pPr marL="1600200" indent="-228600">
                        <a:spcBef>
                          <a:spcPct val="20000"/>
                        </a:spcBef>
                        <a:buSzPct val="80000"/>
                        <a:buFont typeface="Arial" charset="0"/>
                        <a:defRPr>
                          <a:solidFill>
                            <a:schemeClr val="tx1"/>
                          </a:solidFill>
                          <a:latin typeface="Verdana" charset="0"/>
                          <a:ea typeface="Arial" charset="0"/>
                          <a:cs typeface="Arial" charset="0"/>
                        </a:defRPr>
                      </a:lvl4pPr>
                      <a:lvl5pPr marL="2057400" indent="-228600">
                        <a:lnSpc>
                          <a:spcPct val="120000"/>
                        </a:lnSpc>
                        <a:buSzPct val="80000"/>
                        <a:buFont typeface="Verdana" charset="0"/>
                        <a:defRPr>
                          <a:solidFill>
                            <a:schemeClr val="tx1"/>
                          </a:solidFill>
                          <a:latin typeface="Verdana" charset="0"/>
                          <a:ea typeface="Arial" charset="0"/>
                          <a:cs typeface="Arial" charset="0"/>
                        </a:defRPr>
                      </a:lvl5pPr>
                      <a:lvl6pPr marL="25146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6pPr>
                      <a:lvl7pPr marL="29718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7pPr>
                      <a:lvl8pPr marL="34290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8pPr>
                      <a:lvl9pPr marL="3886200" indent="-228600" eaLnBrk="0" fontAlgn="base" hangingPunct="0">
                        <a:lnSpc>
                          <a:spcPct val="120000"/>
                        </a:lnSpc>
                        <a:spcBef>
                          <a:spcPct val="0"/>
                        </a:spcBef>
                        <a:spcAft>
                          <a:spcPct val="0"/>
                        </a:spcAft>
                        <a:buSzPct val="80000"/>
                        <a:buFont typeface="Verdana" charset="0"/>
                        <a:defRPr>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800" b="1" i="0" u="none" strike="noStrike" cap="none" normalizeH="0" baseline="0" dirty="0">
                          <a:ln>
                            <a:noFill/>
                          </a:ln>
                          <a:solidFill>
                            <a:schemeClr val="tx1"/>
                          </a:solidFill>
                          <a:effectLst/>
                          <a:latin typeface="Verdana" charset="0"/>
                          <a:ea typeface="MS PGothic" charset="-128"/>
                        </a:rPr>
                        <a:t>15</a:t>
                      </a: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70847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marL="0" indent="0" eaLnBrk="1" hangingPunct="1"/>
            <a:r>
              <a:rPr lang="en-GB" altLang="en-US" dirty="0" smtClean="0"/>
              <a:t>And with 8 bits (a byte) you can represent 256 different numbers: 0 to 255</a:t>
            </a:r>
            <a:endParaRPr lang="en-US" altLang="en-US" dirty="0" smtClean="0"/>
          </a:p>
        </p:txBody>
      </p:sp>
      <p:graphicFrame>
        <p:nvGraphicFramePr>
          <p:cNvPr id="5" name="Group 357"/>
          <p:cNvGraphicFramePr>
            <a:graphicFrameLocks/>
          </p:cNvGraphicFramePr>
          <p:nvPr>
            <p:extLst>
              <p:ext uri="{D42A27DB-BD31-4B8C-83A1-F6EECF244321}">
                <p14:modId xmlns:p14="http://schemas.microsoft.com/office/powerpoint/2010/main" val="3802186992"/>
              </p:ext>
            </p:extLst>
          </p:nvPr>
        </p:nvGraphicFramePr>
        <p:xfrm>
          <a:off x="838200" y="2082174"/>
          <a:ext cx="8378825" cy="2239964"/>
        </p:xfrm>
        <a:graphic>
          <a:graphicData uri="http://schemas.openxmlformats.org/drawingml/2006/table">
            <a:tbl>
              <a:tblPr/>
              <a:tblGrid>
                <a:gridCol w="931863"/>
                <a:gridCol w="928687"/>
                <a:gridCol w="931863"/>
                <a:gridCol w="931862"/>
                <a:gridCol w="930275"/>
                <a:gridCol w="931863"/>
                <a:gridCol w="931862"/>
                <a:gridCol w="928688"/>
                <a:gridCol w="931862"/>
              </a:tblGrid>
              <a:tr h="447675">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rgbClr val="FF0000"/>
                          </a:solidFill>
                          <a:effectLst/>
                          <a:latin typeface="Verdana" charset="0"/>
                          <a:ea typeface="MS PGothic" charset="-128"/>
                        </a:rPr>
                        <a:t>2</a:t>
                      </a:r>
                      <a:r>
                        <a:rPr kumimoji="0" lang="en-GB" altLang="en-US" sz="1500" b="0" i="0" u="none" strike="noStrike" cap="none" normalizeH="0" baseline="30000" dirty="0">
                          <a:ln>
                            <a:noFill/>
                          </a:ln>
                          <a:solidFill>
                            <a:srgbClr val="FF0000"/>
                          </a:solidFill>
                          <a:effectLst/>
                          <a:latin typeface="Verdana" charset="0"/>
                          <a:ea typeface="MS PGothic" charset="-128"/>
                        </a:rPr>
                        <a:t>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rgbClr val="FF0000"/>
                          </a:solidFill>
                          <a:effectLst/>
                          <a:latin typeface="Verdana" charset="0"/>
                          <a:ea typeface="MS PGothic" charset="-128"/>
                        </a:rPr>
                        <a:t>2</a:t>
                      </a:r>
                      <a:r>
                        <a:rPr kumimoji="0" lang="en-GB" altLang="en-US" sz="1500" b="0" i="0" u="none" strike="noStrike" cap="none" normalizeH="0" baseline="30000" dirty="0">
                          <a:ln>
                            <a:noFill/>
                          </a:ln>
                          <a:solidFill>
                            <a:srgbClr val="FF0000"/>
                          </a:solidFill>
                          <a:effectLst/>
                          <a:latin typeface="Verdana" charset="0"/>
                          <a:ea typeface="MS PGothic" charset="-128"/>
                        </a:rPr>
                        <a:t>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3</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FF0000"/>
                          </a:solidFill>
                          <a:effectLst/>
                          <a:latin typeface="Verdana" charset="0"/>
                          <a:ea typeface="MS PGothic" charset="-128"/>
                        </a:rPr>
                        <a:t>2</a:t>
                      </a:r>
                      <a:r>
                        <a:rPr kumimoji="0" lang="en-GB" altLang="en-US" sz="1500" b="0" i="0" u="none" strike="noStrike" cap="none" normalizeH="0" baseline="30000">
                          <a:ln>
                            <a:noFill/>
                          </a:ln>
                          <a:solidFill>
                            <a:srgbClr val="FF0000"/>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49263">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128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64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32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rgbClr val="0000FF"/>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46088">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l"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r h="449263">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128)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64)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32)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(0 x 16)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(0 x 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 x 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endParaRPr kumimoji="0" lang="en-US" altLang="en-US" sz="1500" b="0" i="0" u="none" strike="noStrike" cap="none" normalizeH="0" baseline="0">
                        <a:ln>
                          <a:noFill/>
                        </a:ln>
                        <a:solidFill>
                          <a:schemeClr val="tx1"/>
                        </a:solidFill>
                        <a:effectLst/>
                        <a:latin typeface="Verdana" charset="0"/>
                        <a:ea typeface="MS PGothic" charset="-128"/>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447675">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128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+ 64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+ 32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a:ln>
                            <a:noFill/>
                          </a:ln>
                          <a:solidFill>
                            <a:schemeClr val="tx1"/>
                          </a:solidFill>
                          <a:effectLst/>
                          <a:latin typeface="Verdana" charset="0"/>
                          <a:ea typeface="MS PGothic" charset="-128"/>
                        </a:rPr>
                        <a:t>+ 1</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50000"/>
                        </a:spcBef>
                        <a:buSzPct val="80000"/>
                        <a:buFont typeface="Verdana" charset="0"/>
                        <a:defRPr sz="1800" kern="1200">
                          <a:solidFill>
                            <a:schemeClr val="tx1"/>
                          </a:solidFill>
                          <a:latin typeface="Verdana" charset="0"/>
                          <a:ea typeface="MS PGothic" charset="-128"/>
                          <a:cs typeface="Arial"/>
                        </a:defRPr>
                      </a:lvl1pPr>
                      <a:lvl2pPr marL="742950" indent="-285750" algn="l" defTabSz="914400" rtl="0" eaLnBrk="1" latinLnBrk="0" hangingPunct="1">
                        <a:spcBef>
                          <a:spcPct val="50000"/>
                        </a:spcBef>
                        <a:buSzPct val="80000"/>
                        <a:buFont typeface="Verdana" charset="0"/>
                        <a:defRPr sz="1800" kern="1200">
                          <a:solidFill>
                            <a:schemeClr val="tx1"/>
                          </a:solidFill>
                          <a:latin typeface="Verdana" charset="0"/>
                          <a:ea typeface="Arial" charset="0"/>
                          <a:cs typeface="Arial" charset="0"/>
                        </a:defRPr>
                      </a:lvl2pPr>
                      <a:lvl3pPr marL="11430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3pPr>
                      <a:lvl4pPr marL="1600200" indent="-228600" algn="l" defTabSz="914400" rtl="0" eaLnBrk="1" latinLnBrk="0" hangingPunct="1">
                        <a:spcBef>
                          <a:spcPct val="20000"/>
                        </a:spcBef>
                        <a:buSzPct val="80000"/>
                        <a:buFont typeface="Arial" charset="0"/>
                        <a:defRPr sz="1800" kern="1200">
                          <a:solidFill>
                            <a:schemeClr val="tx1"/>
                          </a:solidFill>
                          <a:latin typeface="Verdana" charset="0"/>
                          <a:ea typeface="Arial" charset="0"/>
                          <a:cs typeface="Arial" charset="0"/>
                        </a:defRPr>
                      </a:lvl4pPr>
                      <a:lvl5pPr marL="2057400" indent="-228600" algn="l" defTabSz="914400" rtl="0" eaLnBrk="1" latinLnBrk="0" hangingPunct="1">
                        <a:lnSpc>
                          <a:spcPct val="120000"/>
                        </a:lnSpc>
                        <a:buSzPct val="80000"/>
                        <a:buFont typeface="Verdana" charset="0"/>
                        <a:defRPr sz="1800" kern="1200">
                          <a:solidFill>
                            <a:schemeClr val="tx1"/>
                          </a:solidFill>
                          <a:latin typeface="Verdana" charset="0"/>
                          <a:ea typeface="Arial" charset="0"/>
                          <a:cs typeface="Arial" charset="0"/>
                        </a:defRPr>
                      </a:lvl5pPr>
                      <a:lvl6pPr marL="25146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6pPr>
                      <a:lvl7pPr marL="29718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7pPr>
                      <a:lvl8pPr marL="34290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8pPr>
                      <a:lvl9pPr marL="3886200" indent="-228600" algn="l" defTabSz="914400" rtl="0" eaLnBrk="0" fontAlgn="base" latinLnBrk="0" hangingPunct="0">
                        <a:lnSpc>
                          <a:spcPct val="120000"/>
                        </a:lnSpc>
                        <a:spcBef>
                          <a:spcPct val="0"/>
                        </a:spcBef>
                        <a:spcAft>
                          <a:spcPct val="0"/>
                        </a:spcAft>
                        <a:buSzPct val="80000"/>
                        <a:buFont typeface="Verdana" charset="0"/>
                        <a:defRPr sz="1800" kern="1200">
                          <a:solidFill>
                            <a:schemeClr val="tx1"/>
                          </a:solidFill>
                          <a:latin typeface="Verdana" charset="0"/>
                          <a:ea typeface="Arial" charset="0"/>
                          <a:cs typeface="Arial" charset="0"/>
                        </a:defRPr>
                      </a:lvl9pPr>
                    </a:lstStyle>
                    <a:p>
                      <a:pPr marL="0" marR="0" lvl="0" indent="0" algn="ctr" defTabSz="914400" rtl="0" eaLnBrk="1" fontAlgn="base" latinLnBrk="0" hangingPunct="1">
                        <a:lnSpc>
                          <a:spcPct val="100000"/>
                        </a:lnSpc>
                        <a:spcBef>
                          <a:spcPct val="50000"/>
                        </a:spcBef>
                        <a:spcAft>
                          <a:spcPct val="0"/>
                        </a:spcAft>
                        <a:buClrTx/>
                        <a:buSzPct val="80000"/>
                        <a:buFont typeface="Verdana" charset="0"/>
                        <a:buNone/>
                        <a:tabLst/>
                      </a:pPr>
                      <a:r>
                        <a:rPr kumimoji="0" lang="en-GB" altLang="en-US" sz="1500" b="0" i="0" u="none" strike="noStrike" cap="none" normalizeH="0" baseline="0" dirty="0">
                          <a:ln>
                            <a:noFill/>
                          </a:ln>
                          <a:solidFill>
                            <a:schemeClr val="tx1"/>
                          </a:solidFill>
                          <a:effectLst/>
                          <a:latin typeface="Verdana" charset="0"/>
                          <a:ea typeface="MS PGothic" charset="-128"/>
                        </a:rPr>
                        <a:t>= 237</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697926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r>
              <a:rPr lang="en-GB" altLang="en-US" dirty="0" smtClean="0"/>
              <a:t>How to…</a:t>
            </a:r>
            <a:endParaRPr lang="en-US" altLang="en-US" b="0" dirty="0" smtClean="0">
              <a:solidFill>
                <a:schemeClr val="tx1"/>
              </a:solidFill>
            </a:endParaRPr>
          </a:p>
        </p:txBody>
      </p:sp>
      <p:sp>
        <p:nvSpPr>
          <p:cNvPr id="5" name="Rectangle 3"/>
          <p:cNvSpPr txBox="1">
            <a:spLocks noChangeArrowheads="1"/>
          </p:cNvSpPr>
          <p:nvPr/>
        </p:nvSpPr>
        <p:spPr>
          <a:xfrm>
            <a:off x="365125" y="1546225"/>
            <a:ext cx="8229600" cy="45259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r>
              <a:rPr lang="en-GB" altLang="en-US" b="1" smtClean="0"/>
              <a:t>convert from binary to denary:</a:t>
            </a:r>
          </a:p>
          <a:p>
            <a:pPr marL="0" indent="0"/>
            <a:r>
              <a:rPr lang="en-GB" altLang="en-US" smtClean="0"/>
              <a:t>Add up the column values for each ‘1’, e.g.</a:t>
            </a:r>
          </a:p>
          <a:p>
            <a:pPr marL="0" indent="0"/>
            <a:r>
              <a:rPr lang="en-GB" altLang="en-US" smtClean="0"/>
              <a:t>1110 = 8 + 4 + 2 + 0 = 14</a:t>
            </a:r>
            <a:endParaRPr lang="en-US" altLang="en-US" smtClean="0"/>
          </a:p>
          <a:p>
            <a:pPr marL="0" indent="0"/>
            <a:endParaRPr lang="en-US" altLang="en-US" smtClean="0"/>
          </a:p>
          <a:p>
            <a:pPr marL="0" indent="0"/>
            <a:r>
              <a:rPr lang="en-GB" altLang="en-US" b="1" smtClean="0"/>
              <a:t>convert from denary to binary:</a:t>
            </a:r>
          </a:p>
          <a:p>
            <a:pPr marL="0" indent="0"/>
            <a:r>
              <a:rPr lang="en-GB" altLang="en-US" smtClean="0"/>
              <a:t>Take away the largest power of two you can and put a 1 for each number you take away and a 0 for each number you don’t use, e.g. </a:t>
            </a:r>
          </a:p>
          <a:p>
            <a:pPr marL="0" indent="0"/>
            <a:r>
              <a:rPr lang="en-GB" altLang="en-US" smtClean="0"/>
              <a:t>29 = 29 – 16 = 13 – 8 = 5 – 4 = 1 – 1 = 0</a:t>
            </a:r>
          </a:p>
          <a:p>
            <a:pPr marL="0" indent="0"/>
            <a:r>
              <a:rPr lang="en-US" altLang="en-US" smtClean="0"/>
              <a:t>0001 1101</a:t>
            </a:r>
            <a:endParaRPr lang="en-US" altLang="en-US" dirty="0"/>
          </a:p>
        </p:txBody>
      </p:sp>
    </p:spTree>
    <p:extLst>
      <p:ext uri="{BB962C8B-B14F-4D97-AF65-F5344CB8AC3E}">
        <p14:creationId xmlns:p14="http://schemas.microsoft.com/office/powerpoint/2010/main" val="2152546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smtClean="0"/>
              <a:t>Binary arithmetic:</a:t>
            </a:r>
            <a:br>
              <a:rPr lang="en-GB" altLang="en-US" dirty="0" smtClean="0"/>
            </a:br>
            <a:r>
              <a:rPr lang="en-GB" altLang="en-US" dirty="0" smtClean="0"/>
              <a:t>Week 9 Lesson 1</a:t>
            </a:r>
            <a:endParaRPr lang="en-GB" dirty="0"/>
          </a:p>
        </p:txBody>
      </p:sp>
    </p:spTree>
    <p:extLst>
      <p:ext uri="{BB962C8B-B14F-4D97-AF65-F5344CB8AC3E}">
        <p14:creationId xmlns:p14="http://schemas.microsoft.com/office/powerpoint/2010/main" val="195905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2947</Words>
  <Application>Microsoft Office PowerPoint</Application>
  <PresentationFormat>Widescreen</PresentationFormat>
  <Paragraphs>934</Paragraphs>
  <Slides>47</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MS PGothic</vt:lpstr>
      <vt:lpstr>MS PGothic</vt:lpstr>
      <vt:lpstr>Arial</vt:lpstr>
      <vt:lpstr>Bookman Old Style</vt:lpstr>
      <vt:lpstr>Calibri</vt:lpstr>
      <vt:lpstr>Calibri Light</vt:lpstr>
      <vt:lpstr>Cambria</vt:lpstr>
      <vt:lpstr>Times New Roman</vt:lpstr>
      <vt:lpstr>Verdana</vt:lpstr>
      <vt:lpstr>Wingdings</vt:lpstr>
      <vt:lpstr>Office Theme</vt:lpstr>
      <vt:lpstr>Year 1, Term 1 Slides</vt:lpstr>
      <vt:lpstr>Contents</vt:lpstr>
      <vt:lpstr>Binary numbers: Week 7 Lesson 1</vt:lpstr>
      <vt:lpstr>Humans count using denary numbers (base 10). We use 10 units: 0, 1, 2, 3, 4, 5, 6, 7, 8 and 9.</vt:lpstr>
      <vt:lpstr>Binary to denary </vt:lpstr>
      <vt:lpstr>Denary to binary</vt:lpstr>
      <vt:lpstr>And with 8 bits (a byte) you can represent 256 different numbers: 0 to 255</vt:lpstr>
      <vt:lpstr>How to…</vt:lpstr>
      <vt:lpstr>Binary arithmetic: Week 9 Lesson 1</vt:lpstr>
      <vt:lpstr>What do you need to know?</vt:lpstr>
      <vt:lpstr>Addition</vt:lpstr>
      <vt:lpstr>Shifts: arithmetic  Shifts are also known as ‘bitwise operations’</vt:lpstr>
      <vt:lpstr>Shifts: logical  Shifts are also known as ‘bitwise operations’</vt:lpstr>
      <vt:lpstr>Overflow</vt:lpstr>
      <vt:lpstr>Negative numbers: Week 10 Lesson 1</vt:lpstr>
      <vt:lpstr>How to represent negative numbers</vt:lpstr>
      <vt:lpstr>Sign and magnitude</vt:lpstr>
      <vt:lpstr>The problems with sign and magnitude</vt:lpstr>
      <vt:lpstr>The alternative: two’s complement</vt:lpstr>
      <vt:lpstr>The same sum in two’s complement</vt:lpstr>
      <vt:lpstr>Shifts: arithmetic – with negative numbers  </vt:lpstr>
      <vt:lpstr>Shifts: logical</vt:lpstr>
      <vt:lpstr>Hexadecimal numbers: Week 11 Lesson 1</vt:lpstr>
      <vt:lpstr>Recall:</vt:lpstr>
      <vt:lpstr>Hexadecimal values</vt:lpstr>
      <vt:lpstr>For example:</vt:lpstr>
      <vt:lpstr>Convert unsigned binary to hexadecimal </vt:lpstr>
      <vt:lpstr>How to…</vt:lpstr>
      <vt:lpstr>How to…</vt:lpstr>
      <vt:lpstr>Why is hexadecimal used to represent binary? </vt:lpstr>
      <vt:lpstr>Because:</vt:lpstr>
      <vt:lpstr>Low and high level programming languages: Week 12 Lesson 1</vt:lpstr>
      <vt:lpstr>Machine code</vt:lpstr>
      <vt:lpstr>ARM inside…</vt:lpstr>
      <vt:lpstr>Programming in machine code</vt:lpstr>
      <vt:lpstr>Assembly language</vt:lpstr>
      <vt:lpstr>Machine code versus assembly language</vt:lpstr>
      <vt:lpstr>Programming in assembly language</vt:lpstr>
      <vt:lpstr>High level programming languages</vt:lpstr>
      <vt:lpstr>Characteristics of high level programming languages</vt:lpstr>
      <vt:lpstr>Assembling an algorithm</vt:lpstr>
      <vt:lpstr>Why bother coding in assembly language?</vt:lpstr>
      <vt:lpstr>Translating programming languages: Week 13 Lesson 1</vt:lpstr>
      <vt:lpstr>Why don’t programmers have to program in machine code?</vt:lpstr>
      <vt:lpstr>Assemblers</vt:lpstr>
      <vt:lpstr>Compilers</vt:lpstr>
      <vt:lpstr>Interpreters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1, Term 1 Slides</dc:title>
  <dc:creator>Hunter, Luka</dc:creator>
  <cp:lastModifiedBy>Hunter, Luka</cp:lastModifiedBy>
  <cp:revision>14</cp:revision>
  <dcterms:created xsi:type="dcterms:W3CDTF">2017-01-13T12:51:49Z</dcterms:created>
  <dcterms:modified xsi:type="dcterms:W3CDTF">2017-01-13T13:36:50Z</dcterms:modified>
</cp:coreProperties>
</file>